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4"/>
  </p:notesMasterIdLst>
  <p:sldIdLst>
    <p:sldId id="617" r:id="rId2"/>
    <p:sldId id="616" r:id="rId3"/>
    <p:sldId id="591" r:id="rId4"/>
    <p:sldId id="607" r:id="rId5"/>
    <p:sldId id="257" r:id="rId6"/>
    <p:sldId id="601" r:id="rId7"/>
    <p:sldId id="596" r:id="rId8"/>
    <p:sldId id="610" r:id="rId9"/>
    <p:sldId id="611" r:id="rId10"/>
    <p:sldId id="613" r:id="rId11"/>
    <p:sldId id="612" r:id="rId12"/>
    <p:sldId id="599" r:id="rId13"/>
    <p:sldId id="602" r:id="rId14"/>
    <p:sldId id="446" r:id="rId15"/>
    <p:sldId id="445" r:id="rId16"/>
    <p:sldId id="603" r:id="rId17"/>
    <p:sldId id="265" r:id="rId18"/>
    <p:sldId id="266" r:id="rId19"/>
    <p:sldId id="608" r:id="rId20"/>
    <p:sldId id="609" r:id="rId21"/>
    <p:sldId id="402" r:id="rId22"/>
    <p:sldId id="604" r:id="rId23"/>
    <p:sldId id="593" r:id="rId24"/>
    <p:sldId id="594" r:id="rId25"/>
    <p:sldId id="595" r:id="rId26"/>
    <p:sldId id="605" r:id="rId27"/>
    <p:sldId id="495" r:id="rId28"/>
    <p:sldId id="496" r:id="rId29"/>
    <p:sldId id="565" r:id="rId30"/>
    <p:sldId id="615" r:id="rId31"/>
    <p:sldId id="501" r:id="rId32"/>
    <p:sldId id="606" r:id="rId33"/>
    <p:sldId id="447" r:id="rId34"/>
    <p:sldId id="592" r:id="rId35"/>
    <p:sldId id="323" r:id="rId36"/>
    <p:sldId id="330" r:id="rId37"/>
    <p:sldId id="614" r:id="rId38"/>
    <p:sldId id="334" r:id="rId39"/>
    <p:sldId id="335" r:id="rId40"/>
    <p:sldId id="336" r:id="rId41"/>
    <p:sldId id="337" r:id="rId42"/>
    <p:sldId id="403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" initials="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50BF"/>
    <a:srgbClr val="FF0000"/>
    <a:srgbClr val="0446A8"/>
    <a:srgbClr val="021D90"/>
    <a:srgbClr val="023666"/>
    <a:srgbClr val="8E94E6"/>
    <a:srgbClr val="6600F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554" autoAdjust="0"/>
  </p:normalViewPr>
  <p:slideViewPr>
    <p:cSldViewPr>
      <p:cViewPr>
        <p:scale>
          <a:sx n="106" d="100"/>
          <a:sy n="106" d="100"/>
        </p:scale>
        <p:origin x="-7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526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C31871B-D747-4782-92FA-56ABA8AD67E4}" type="datetimeFigureOut">
              <a:rPr lang="en-US"/>
              <a:pPr>
                <a:defRPr/>
              </a:pPr>
              <a:t>10/22/2014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FAAEFB4-7050-44FA-B89C-608AAFF5F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362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5FB653E-C270-40F7-A65F-03978F6CB30A}" type="slidenum">
              <a:rPr lang="en-US" smtClean="0"/>
              <a:pPr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696899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AE18DA2-680C-4772-9E9F-BDA1A30DE6C6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636097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F31CD61-159E-4CA8-A426-0BE69DEE87D7}" type="slidenum">
              <a:rPr lang="en-US" smtClean="0"/>
              <a:pPr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37942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5D47EEE-D9C1-4DE6-974A-B02402A54CB7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18423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7A1C7B-7B1C-4E42-A7A4-9034298E0FC5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863821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5D1A7AD-91F0-4F70-A977-33A952A424DC}" type="slidenum">
              <a:rPr lang="en-US" smtClean="0"/>
              <a:pPr/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720198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61AE09C-30E7-4CB5-9E5E-993E565EA6DA}" type="slidenum">
              <a:rPr lang="en-US" smtClean="0"/>
              <a:pPr/>
              <a:t>17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43679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1EA33C3-1215-47E9-86DF-1E7C9A8889EA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03528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6DE0AE-8ADF-48E6-804D-81B6925ECDC5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086395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F95DBC-C547-4587-B33D-4401EDFCB9F4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960596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3331E40-BA7B-46C1-A4EA-2795C1786607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67397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9EFC196-26AB-4B12-B526-FE84399CB7B9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661229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919DB3C-CBEA-47B2-9477-28074D9E43DB}" type="slidenum">
              <a:rPr lang="en-US" smtClean="0"/>
              <a:pPr/>
              <a:t>22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119120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64D6AD8-7567-4400-AB18-EC990A151B7B}" type="slidenum">
              <a:rPr lang="en-US" smtClean="0"/>
              <a:pPr/>
              <a:t>23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5577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882A393-B5DF-41A4-84BE-7525D729FCC8}" type="slidenum">
              <a:rPr lang="en-US" smtClean="0"/>
              <a:pPr/>
              <a:t>24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390214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4F4AFE7-B045-4A37-A130-1D88B60E0B1B}" type="slidenum">
              <a:rPr lang="en-US" smtClean="0"/>
              <a:pPr/>
              <a:t>25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715138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5DE5BD9-B53A-4692-905D-0FF7FCA5D5A0}" type="slidenum">
              <a:rPr lang="en-US" smtClean="0"/>
              <a:pPr/>
              <a:t>26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753562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EFC6D31-F0D0-44EE-9311-10AC0C9676C7}" type="slidenum">
              <a:rPr lang="en-US" smtClean="0"/>
              <a:pPr/>
              <a:t>27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705387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48BD56B-5710-4D95-9808-9B2633555821}" type="slidenum">
              <a:rPr lang="en-US" smtClean="0"/>
              <a:pPr/>
              <a:t>28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052536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4CE0CD6-E104-4DF8-B692-82FE31772729}" type="slidenum">
              <a:rPr lang="en-US" smtClean="0"/>
              <a:pPr/>
              <a:t>29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213873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954FFE3-6E97-4B09-A31F-B9520E8F75F4}" type="slidenum">
              <a:rPr lang="en-US" smtClean="0"/>
              <a:pPr/>
              <a:t>30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292634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0817872-2D7C-4A44-B382-52815440C366}" type="slidenum">
              <a:rPr lang="en-US" smtClean="0"/>
              <a:pPr/>
              <a:t>31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40555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2EC4BF-FB1F-4145-8748-F93CC487B538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908113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8CC912-5330-477F-BB9E-144072857DA9}" type="slidenum">
              <a:rPr lang="en-US" smtClean="0"/>
              <a:pPr/>
              <a:t>32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814303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514D74-967B-4A53-AD59-C5AD22631FE2}" type="slidenum">
              <a:rPr lang="en-US" smtClean="0"/>
              <a:pPr/>
              <a:t>33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240574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7D5E29-8E65-47B8-8BC9-A217BB7C9310}" type="slidenum">
              <a:rPr lang="en-US" smtClean="0"/>
              <a:pPr/>
              <a:t>34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1976904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26DD1F3-7E40-4845-A631-9852DA2E1402}" type="slidenum">
              <a:rPr lang="en-US" smtClean="0"/>
              <a:pPr/>
              <a:t>35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295164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B59B43-1741-4A0F-901B-9F492C62A441}" type="slidenum">
              <a:rPr lang="en-US" smtClean="0"/>
              <a:pPr/>
              <a:t>36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398651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2F558D-039F-4B2E-9159-4B187AC84028}" type="slidenum">
              <a:rPr lang="en-US" smtClean="0"/>
              <a:pPr/>
              <a:t>37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612606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CF8287C-2334-47D7-A575-8B186626FB9E}" type="slidenum">
              <a:rPr lang="en-US" smtClean="0"/>
              <a:pPr/>
              <a:t>38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5893436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5EB52A2-9DFE-4BD9-85AA-7B8E850B9E15}" type="slidenum">
              <a:rPr lang="en-US" smtClean="0"/>
              <a:pPr/>
              <a:t>39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1661335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F1CF76-C5E7-46A7-A4EA-AF07BE879B2D}" type="slidenum">
              <a:rPr lang="en-US" smtClean="0"/>
              <a:pPr/>
              <a:t>40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3602871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E04161-0023-48E5-9EA5-BB58483A897A}" type="slidenum">
              <a:rPr lang="en-US" smtClean="0"/>
              <a:pPr/>
              <a:t>41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07660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7FD9FED-C3DC-4842-82F0-DBCA60C0630C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7509999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E6D368B-7940-4B3F-A523-8AAD32435103}" type="slidenum">
              <a:rPr lang="en-US" smtClean="0"/>
              <a:pPr/>
              <a:t>42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54842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1B375A1-28C8-4DD0-8BA2-109CD48585F6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04277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48DC2A-D368-4846-BCB7-FC6AD38A40EA}" type="slidenum">
              <a:rPr lang="en-US" smtClean="0"/>
              <a:pPr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80275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AFF9DBF-8C56-4D64-92DF-95337A979304}" type="slidenum">
              <a:rPr lang="en-US" smtClean="0"/>
              <a:pPr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40798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E3697C-8CFE-49A8-B4D1-782A8DCDAE4B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84963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20FC298-4CF1-4F1F-B5AD-1B41F0DE103F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71541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B93D2-F169-4C94-880C-E2553535F2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47CB6-7F78-4D39-9796-D85519A77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16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16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1B2EF-C473-4C3F-97CF-14F19EE51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4038600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18019-84F4-465C-85C5-1D38F49F2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5FD9C-1B77-4C67-94CF-81551C66AE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191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3D394-01F5-4C7F-84F3-E9533EB6CE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2AD5E-61D1-4170-90D2-7831BA7F44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771900"/>
            <a:ext cx="8229600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03009-564A-4F56-B2DF-E882814A23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DE70E-550C-406D-926B-2FC13586F3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5C56B-E91A-47E7-805B-A37D436C3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18CAD-1580-4D53-94C2-0D68C22DAA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9DB70-E1A6-48FE-8017-E5E79FD542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15B8F-2607-4347-AB30-C424467325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CA0FC-371E-4692-9B11-B5F4358B99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5F03F-F1E3-4E84-A802-4282BA37F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406C2-8D5A-438E-A6FF-71F6F2154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245225"/>
            <a:ext cx="990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4760156-C794-4155-AC5F-369DC2B75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 userDrawn="1"/>
        </p:nvSpPr>
        <p:spPr bwMode="auto">
          <a:xfrm>
            <a:off x="0" y="6642100"/>
            <a:ext cx="9144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/>
              <a:t>© 2013 The Pennsylvania State University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980" y="499618"/>
            <a:ext cx="7834039" cy="5858764"/>
          </a:xfrm>
          <a:prstGeom prst="rect">
            <a:avLst/>
          </a:prstGeom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684213" y="6273800"/>
            <a:ext cx="80279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PR" altLang="en-US" sz="1200" b="0" i="1" dirty="0" err="1" smtClean="0">
                <a:solidFill>
                  <a:srgbClr val="000000"/>
                </a:solidFill>
                <a:ea typeface="ＭＳ Ｐゴシック" pitchFamily="34" charset="-128"/>
              </a:rPr>
              <a:t>Tradución</a:t>
            </a:r>
            <a:r>
              <a:rPr lang="es-PR" altLang="en-US" sz="1200" b="0" i="1" dirty="0" smtClean="0">
                <a:solidFill>
                  <a:srgbClr val="000000"/>
                </a:solidFill>
                <a:ea typeface="ＭＳ Ｐゴシック" pitchFamily="34" charset="-128"/>
              </a:rPr>
              <a:t>: Prof. </a:t>
            </a:r>
            <a:r>
              <a:rPr lang="es-PR" altLang="en-US" sz="1200" b="0" i="1" dirty="0" err="1" smtClean="0">
                <a:solidFill>
                  <a:srgbClr val="000000"/>
                </a:solidFill>
                <a:ea typeface="ＭＳ Ｐゴシック" pitchFamily="34" charset="-128"/>
              </a:rPr>
              <a:t>Amilcar</a:t>
            </a:r>
            <a:r>
              <a:rPr lang="es-PR" altLang="en-US" sz="1200" b="0" i="1" dirty="0" smtClean="0">
                <a:solidFill>
                  <a:srgbClr val="000000"/>
                </a:solidFill>
                <a:ea typeface="ＭＳ Ｐゴシック" pitchFamily="34" charset="-128"/>
              </a:rPr>
              <a:t> A. Rincón </a:t>
            </a:r>
            <a:r>
              <a:rPr lang="es-PR" altLang="en-US" sz="1200" b="0" i="1" dirty="0" err="1" smtClean="0">
                <a:solidFill>
                  <a:srgbClr val="000000"/>
                </a:solidFill>
                <a:ea typeface="ＭＳ Ｐゴシック" pitchFamily="34" charset="-128"/>
              </a:rPr>
              <a:t>Charris</a:t>
            </a:r>
            <a:r>
              <a:rPr lang="es-PR" altLang="en-US" sz="1200" b="0" i="1" dirty="0" smtClean="0">
                <a:solidFill>
                  <a:srgbClr val="000000"/>
                </a:solidFill>
                <a:ea typeface="ＭＳ Ｐゴシック" pitchFamily="34" charset="-128"/>
              </a:rPr>
              <a:t> -  </a:t>
            </a:r>
            <a:r>
              <a:rPr lang="en-US" sz="1200" b="0" i="1" dirty="0"/>
              <a:t>Inter American University of Puerto Rico - Bayamon </a:t>
            </a:r>
            <a:r>
              <a:rPr lang="en-US" sz="1200" b="0" i="1" dirty="0" smtClean="0"/>
              <a:t>Campus </a:t>
            </a:r>
            <a:r>
              <a:rPr lang="en-US" sz="1200" b="0" i="1" smtClean="0"/>
              <a:t>y </a:t>
            </a:r>
          </a:p>
          <a:p>
            <a:pPr algn="ctr" eaLnBrk="1" hangingPunct="1"/>
            <a:r>
              <a:rPr lang="en-US" sz="1200" b="0" i="1" smtClean="0"/>
              <a:t> </a:t>
            </a:r>
            <a:r>
              <a:rPr lang="es-PR" sz="1200" b="0" i="1" dirty="0"/>
              <a:t>Prof. </a:t>
            </a:r>
            <a:r>
              <a:rPr lang="es-PR" sz="1200" b="0" i="1" dirty="0" err="1"/>
              <a:t>Edwar</a:t>
            </a:r>
            <a:r>
              <a:rPr lang="es-PR" sz="1200" b="0" i="1" dirty="0"/>
              <a:t> Romero (Departamento de Ingeniería Mecánica, Universidad del </a:t>
            </a:r>
            <a:r>
              <a:rPr lang="es-PR" sz="1200" b="0" i="1" dirty="0" err="1"/>
              <a:t>Turabo</a:t>
            </a:r>
            <a:r>
              <a:rPr lang="es-PR" sz="1200" b="0" i="1" dirty="0"/>
              <a:t>, Puerto Rico)</a:t>
            </a:r>
            <a:r>
              <a:rPr lang="es-PR" altLang="en-US" sz="1200" b="0" i="1" dirty="0" smtClean="0">
                <a:solidFill>
                  <a:srgbClr val="000000"/>
                </a:solidFill>
                <a:ea typeface="ＭＳ Ｐゴシック" pitchFamily="34" charset="-128"/>
              </a:rPr>
              <a:t>  </a:t>
            </a:r>
            <a:endParaRPr lang="es-PR" altLang="en-US" sz="1200" b="0" i="1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Microscopía Óptica</a:t>
            </a:r>
          </a:p>
        </p:txBody>
      </p:sp>
      <p:pic>
        <p:nvPicPr>
          <p:cNvPr id="11267" name="Picture 4" descr="120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219200"/>
            <a:ext cx="550386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2760663" y="6248400"/>
            <a:ext cx="45720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>
                <a:cs typeface="Arial" charset="0"/>
              </a:rPr>
              <a:t>Dominio Público: Imagen Generada por  CNEU Staff para uso libre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Microscopía</a:t>
            </a:r>
            <a:r>
              <a:rPr lang="en-US" dirty="0" smtClean="0"/>
              <a:t> </a:t>
            </a:r>
            <a:r>
              <a:rPr lang="en-US" dirty="0" err="1" smtClean="0"/>
              <a:t>Óptica</a:t>
            </a:r>
            <a:endParaRPr lang="en-US" dirty="0" smtClean="0"/>
          </a:p>
        </p:txBody>
      </p:sp>
      <p:grpSp>
        <p:nvGrpSpPr>
          <p:cNvPr id="12291" name="Group 150"/>
          <p:cNvGrpSpPr>
            <a:grpSpLocks/>
          </p:cNvGrpSpPr>
          <p:nvPr/>
        </p:nvGrpSpPr>
        <p:grpSpPr bwMode="auto">
          <a:xfrm>
            <a:off x="298450" y="1182688"/>
            <a:ext cx="8411740" cy="5407025"/>
            <a:chOff x="609600" y="1146220"/>
            <a:chExt cx="8412949" cy="5406980"/>
          </a:xfrm>
        </p:grpSpPr>
        <p:cxnSp>
          <p:nvCxnSpPr>
            <p:cNvPr id="102" name="Straight Arrow Connector 101"/>
            <p:cNvCxnSpPr/>
            <p:nvPr/>
          </p:nvCxnSpPr>
          <p:spPr>
            <a:xfrm rot="5400000" flipH="1" flipV="1">
              <a:off x="3962170" y="2971036"/>
              <a:ext cx="1066791" cy="15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294" name="Group 63"/>
            <p:cNvGrpSpPr>
              <a:grpSpLocks/>
            </p:cNvGrpSpPr>
            <p:nvPr/>
          </p:nvGrpSpPr>
          <p:grpSpPr bwMode="auto">
            <a:xfrm>
              <a:off x="3810000" y="4038600"/>
              <a:ext cx="2518071" cy="2514600"/>
              <a:chOff x="533400" y="3390900"/>
              <a:chExt cx="3720276" cy="3316288"/>
            </a:xfrm>
          </p:grpSpPr>
          <p:grpSp>
            <p:nvGrpSpPr>
              <p:cNvPr id="12350" name="Group 21"/>
              <p:cNvGrpSpPr>
                <a:grpSpLocks/>
              </p:cNvGrpSpPr>
              <p:nvPr/>
            </p:nvGrpSpPr>
            <p:grpSpPr bwMode="auto">
              <a:xfrm>
                <a:off x="533400" y="4800600"/>
                <a:ext cx="2006600" cy="942975"/>
                <a:chOff x="2105427" y="4343400"/>
                <a:chExt cx="2006535" cy="943440"/>
              </a:xfrm>
            </p:grpSpPr>
            <p:sp>
              <p:nvSpPr>
                <p:cNvPr id="19" name="Parallelogram 18"/>
                <p:cNvSpPr/>
                <p:nvPr/>
              </p:nvSpPr>
              <p:spPr>
                <a:xfrm rot="20502865">
                  <a:off x="2936479" y="4822390"/>
                  <a:ext cx="1205681" cy="456629"/>
                </a:xfrm>
                <a:prstGeom prst="parallelogram">
                  <a:avLst>
                    <a:gd name="adj" fmla="val 35698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grpSp>
              <p:nvGrpSpPr>
                <p:cNvPr id="12367" name="Group 20"/>
                <p:cNvGrpSpPr>
                  <a:grpSpLocks/>
                </p:cNvGrpSpPr>
                <p:nvPr/>
              </p:nvGrpSpPr>
              <p:grpSpPr bwMode="auto">
                <a:xfrm>
                  <a:off x="2105427" y="4343400"/>
                  <a:ext cx="1856973" cy="943440"/>
                  <a:chOff x="2105427" y="4343400"/>
                  <a:chExt cx="1856973" cy="943440"/>
                </a:xfrm>
              </p:grpSpPr>
              <p:sp>
                <p:nvSpPr>
                  <p:cNvPr id="17" name="Diamond 16"/>
                  <p:cNvSpPr/>
                  <p:nvPr/>
                </p:nvSpPr>
                <p:spPr>
                  <a:xfrm>
                    <a:off x="2211663" y="4342719"/>
                    <a:ext cx="1749880" cy="611632"/>
                  </a:xfrm>
                  <a:prstGeom prst="diamond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0" name="Parallelogram 19"/>
                  <p:cNvSpPr/>
                  <p:nvPr/>
                </p:nvSpPr>
                <p:spPr>
                  <a:xfrm rot="12013209" flipV="1">
                    <a:off x="2106107" y="4807727"/>
                    <a:ext cx="1062595" cy="479671"/>
                  </a:xfrm>
                  <a:prstGeom prst="parallelogram">
                    <a:avLst>
                      <a:gd name="adj" fmla="val 33513"/>
                    </a:avLst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grpSp>
            <p:nvGrpSpPr>
              <p:cNvPr id="12351" name="Group 28"/>
              <p:cNvGrpSpPr>
                <a:grpSpLocks/>
              </p:cNvGrpSpPr>
              <p:nvPr/>
            </p:nvGrpSpPr>
            <p:grpSpPr bwMode="auto">
              <a:xfrm>
                <a:off x="833438" y="5581650"/>
                <a:ext cx="1235075" cy="1125538"/>
                <a:chOff x="914400" y="5509945"/>
                <a:chExt cx="1236148" cy="1125961"/>
              </a:xfrm>
            </p:grpSpPr>
            <p:cxnSp>
              <p:nvCxnSpPr>
                <p:cNvPr id="24" name="Straight Arrow Connector 23"/>
                <p:cNvCxnSpPr/>
                <p:nvPr/>
              </p:nvCxnSpPr>
              <p:spPr bwMode="auto">
                <a:xfrm rot="5400000">
                  <a:off x="1054623" y="5937970"/>
                  <a:ext cx="867075" cy="9391"/>
                </a:xfrm>
                <a:prstGeom prst="straightConnector1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>
                  <a:endCxn id="20" idx="1"/>
                </p:cNvCxnSpPr>
                <p:nvPr/>
              </p:nvCxnSpPr>
              <p:spPr bwMode="auto">
                <a:xfrm rot="10800000">
                  <a:off x="1072602" y="5808623"/>
                  <a:ext cx="861641" cy="309969"/>
                </a:xfrm>
                <a:prstGeom prst="straightConnector1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 bwMode="auto">
                <a:xfrm rot="10800000" flipV="1">
                  <a:off x="1067907" y="5814907"/>
                  <a:ext cx="866336" cy="303685"/>
                </a:xfrm>
                <a:prstGeom prst="straightConnector1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363" name="TextBox 39"/>
                <p:cNvSpPr txBox="1">
                  <a:spLocks noChangeArrowheads="1"/>
                </p:cNvSpPr>
                <p:nvPr/>
              </p:nvSpPr>
              <p:spPr bwMode="auto">
                <a:xfrm>
                  <a:off x="914400" y="5967145"/>
                  <a:ext cx="76200" cy="3381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b="1"/>
                    <a:t>X</a:t>
                  </a:r>
                </a:p>
              </p:txBody>
            </p:sp>
            <p:sp>
              <p:nvSpPr>
                <p:cNvPr id="12364" name="TextBox 40"/>
                <p:cNvSpPr txBox="1">
                  <a:spLocks noChangeArrowheads="1"/>
                </p:cNvSpPr>
                <p:nvPr/>
              </p:nvSpPr>
              <p:spPr bwMode="auto">
                <a:xfrm>
                  <a:off x="1829873" y="5966072"/>
                  <a:ext cx="320675" cy="3381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b="1"/>
                    <a:t>Y</a:t>
                  </a:r>
                </a:p>
              </p:txBody>
            </p:sp>
            <p:sp>
              <p:nvSpPr>
                <p:cNvPr id="12365" name="TextBox 41"/>
                <p:cNvSpPr txBox="1">
                  <a:spLocks noChangeArrowheads="1"/>
                </p:cNvSpPr>
                <p:nvPr/>
              </p:nvSpPr>
              <p:spPr bwMode="auto">
                <a:xfrm>
                  <a:off x="1314718" y="6297769"/>
                  <a:ext cx="309563" cy="3381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b="1"/>
                    <a:t>Z</a:t>
                  </a:r>
                </a:p>
              </p:txBody>
            </p:sp>
          </p:grpSp>
          <p:sp>
            <p:nvSpPr>
              <p:cNvPr id="43" name="Can 42"/>
              <p:cNvSpPr/>
              <p:nvPr/>
            </p:nvSpPr>
            <p:spPr>
              <a:xfrm>
                <a:off x="991503" y="4952752"/>
                <a:ext cx="989910" cy="305665"/>
              </a:xfrm>
              <a:prstGeom prst="can">
                <a:avLst>
                  <a:gd name="adj" fmla="val 280769"/>
                </a:avLst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2353" name="TextBox 29"/>
              <p:cNvSpPr txBox="1">
                <a:spLocks noChangeArrowheads="1"/>
              </p:cNvSpPr>
              <p:nvPr/>
            </p:nvSpPr>
            <p:spPr bwMode="auto">
              <a:xfrm>
                <a:off x="2514601" y="5715000"/>
                <a:ext cx="1739075" cy="4464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 err="1" smtClean="0"/>
                  <a:t>Plataforma</a:t>
                </a:r>
                <a:endParaRPr lang="en-US" dirty="0"/>
              </a:p>
            </p:txBody>
          </p:sp>
          <p:cxnSp>
            <p:nvCxnSpPr>
              <p:cNvPr id="33" name="Straight Arrow Connector 32"/>
              <p:cNvCxnSpPr>
                <a:endCxn id="19" idx="4"/>
              </p:cNvCxnSpPr>
              <p:nvPr/>
            </p:nvCxnSpPr>
            <p:spPr>
              <a:xfrm rot="10800000">
                <a:off x="2023637" y="5725290"/>
                <a:ext cx="567674" cy="14236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355" name="Group 37"/>
              <p:cNvGrpSpPr>
                <a:grpSpLocks/>
              </p:cNvGrpSpPr>
              <p:nvPr/>
            </p:nvGrpSpPr>
            <p:grpSpPr bwMode="auto">
              <a:xfrm>
                <a:off x="1104900" y="3390900"/>
                <a:ext cx="762000" cy="1104900"/>
                <a:chOff x="1104363" y="3390363"/>
                <a:chExt cx="762000" cy="1105437"/>
              </a:xfrm>
            </p:grpSpPr>
            <p:grpSp>
              <p:nvGrpSpPr>
                <p:cNvPr id="12356" name="Group 35"/>
                <p:cNvGrpSpPr>
                  <a:grpSpLocks/>
                </p:cNvGrpSpPr>
                <p:nvPr/>
              </p:nvGrpSpPr>
              <p:grpSpPr bwMode="auto">
                <a:xfrm>
                  <a:off x="1143000" y="3581400"/>
                  <a:ext cx="685800" cy="914400"/>
                  <a:chOff x="2438400" y="2209800"/>
                  <a:chExt cx="762000" cy="1301840"/>
                </a:xfrm>
              </p:grpSpPr>
              <p:sp>
                <p:nvSpPr>
                  <p:cNvPr id="34" name="Can 33"/>
                  <p:cNvSpPr/>
                  <p:nvPr/>
                </p:nvSpPr>
                <p:spPr>
                  <a:xfrm rot="10800000">
                    <a:off x="2438888" y="2209231"/>
                    <a:ext cx="794953" cy="1067600"/>
                  </a:xfrm>
                  <a:prstGeom prst="can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5" name="Can 34"/>
                  <p:cNvSpPr/>
                  <p:nvPr/>
                </p:nvSpPr>
                <p:spPr>
                  <a:xfrm rot="10800000">
                    <a:off x="2629156" y="3130708"/>
                    <a:ext cx="414417" cy="381712"/>
                  </a:xfrm>
                  <a:prstGeom prst="can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sp>
              <p:nvSpPr>
                <p:cNvPr id="37" name="Flowchart: Display 36"/>
                <p:cNvSpPr/>
                <p:nvPr/>
              </p:nvSpPr>
              <p:spPr>
                <a:xfrm rot="16200000">
                  <a:off x="1325805" y="3200988"/>
                  <a:ext cx="381220" cy="760026"/>
                </a:xfrm>
                <a:prstGeom prst="flowChartDisplay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2295" name="Group 38"/>
            <p:cNvGrpSpPr>
              <a:grpSpLocks/>
            </p:cNvGrpSpPr>
            <p:nvPr/>
          </p:nvGrpSpPr>
          <p:grpSpPr bwMode="auto">
            <a:xfrm rot="5400000">
              <a:off x="5734050" y="3105150"/>
              <a:ext cx="762000" cy="1104900"/>
              <a:chOff x="1104363" y="3390363"/>
              <a:chExt cx="762000" cy="1105437"/>
            </a:xfrm>
          </p:grpSpPr>
          <p:grpSp>
            <p:nvGrpSpPr>
              <p:cNvPr id="12346" name="Group 35"/>
              <p:cNvGrpSpPr>
                <a:grpSpLocks/>
              </p:cNvGrpSpPr>
              <p:nvPr/>
            </p:nvGrpSpPr>
            <p:grpSpPr bwMode="auto">
              <a:xfrm>
                <a:off x="1143000" y="3581400"/>
                <a:ext cx="685800" cy="914400"/>
                <a:chOff x="2438400" y="2209800"/>
                <a:chExt cx="762000" cy="1301840"/>
              </a:xfrm>
            </p:grpSpPr>
            <p:sp>
              <p:nvSpPr>
                <p:cNvPr id="42" name="Can 41"/>
                <p:cNvSpPr/>
                <p:nvPr/>
              </p:nvSpPr>
              <p:spPr>
                <a:xfrm rot="10800000">
                  <a:off x="2437834" y="2192134"/>
                  <a:ext cx="761994" cy="1094597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4" name="Can 43"/>
                <p:cNvSpPr/>
                <p:nvPr/>
              </p:nvSpPr>
              <p:spPr>
                <a:xfrm rot="10800000">
                  <a:off x="2628333" y="3160083"/>
                  <a:ext cx="380997" cy="382205"/>
                </a:xfrm>
                <a:prstGeom prst="can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" name="Flowchart: Display 40"/>
              <p:cNvSpPr/>
              <p:nvPr/>
            </p:nvSpPr>
            <p:spPr>
              <a:xfrm rot="16200000">
                <a:off x="1295561" y="3199909"/>
                <a:ext cx="379652" cy="761994"/>
              </a:xfrm>
              <a:prstGeom prst="flowChartDisplay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2296" name="Group 59"/>
            <p:cNvGrpSpPr>
              <a:grpSpLocks/>
            </p:cNvGrpSpPr>
            <p:nvPr/>
          </p:nvGrpSpPr>
          <p:grpSpPr bwMode="auto">
            <a:xfrm flipH="1">
              <a:off x="7460087" y="3071611"/>
              <a:ext cx="990600" cy="1143000"/>
              <a:chOff x="3480170" y="1676400"/>
              <a:chExt cx="2813131" cy="3292996"/>
            </a:xfrm>
          </p:grpSpPr>
          <p:sp>
            <p:nvSpPr>
              <p:cNvPr id="45" name="Arc 44"/>
              <p:cNvSpPr/>
              <p:nvPr/>
            </p:nvSpPr>
            <p:spPr>
              <a:xfrm rot="2353093">
                <a:off x="3478176" y="2074964"/>
                <a:ext cx="2515949" cy="2895066"/>
              </a:xfrm>
              <a:prstGeom prst="arc">
                <a:avLst>
                  <a:gd name="adj1" fmla="val 16524975"/>
                  <a:gd name="adj2" fmla="val 21325797"/>
                </a:avLst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12334" name="Group 58"/>
              <p:cNvGrpSpPr>
                <a:grpSpLocks/>
              </p:cNvGrpSpPr>
              <p:nvPr/>
            </p:nvGrpSpPr>
            <p:grpSpPr bwMode="auto">
              <a:xfrm>
                <a:off x="4495800" y="1676400"/>
                <a:ext cx="1797501" cy="2590800"/>
                <a:chOff x="4495800" y="1676400"/>
                <a:chExt cx="1797501" cy="2590800"/>
              </a:xfrm>
            </p:grpSpPr>
            <p:grpSp>
              <p:nvGrpSpPr>
                <p:cNvPr id="12335" name="Group 48"/>
                <p:cNvGrpSpPr>
                  <a:grpSpLocks/>
                </p:cNvGrpSpPr>
                <p:nvPr/>
              </p:nvGrpSpPr>
              <p:grpSpPr bwMode="auto">
                <a:xfrm>
                  <a:off x="4495800" y="2286000"/>
                  <a:ext cx="1797501" cy="1981200"/>
                  <a:chOff x="4495800" y="2286000"/>
                  <a:chExt cx="1797501" cy="1981200"/>
                </a:xfrm>
              </p:grpSpPr>
              <p:grpSp>
                <p:nvGrpSpPr>
                  <p:cNvPr id="12341" name="Group 39"/>
                  <p:cNvGrpSpPr>
                    <a:grpSpLocks/>
                  </p:cNvGrpSpPr>
                  <p:nvPr/>
                </p:nvGrpSpPr>
                <p:grpSpPr bwMode="auto">
                  <a:xfrm rot="340733">
                    <a:off x="4495800" y="2286000"/>
                    <a:ext cx="1524000" cy="1981200"/>
                    <a:chOff x="4495800" y="2286000"/>
                    <a:chExt cx="1524000" cy="1981200"/>
                  </a:xfrm>
                </p:grpSpPr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 rot="10800000" flipV="1">
                      <a:off x="4486518" y="2222813"/>
                      <a:ext cx="1370696" cy="1065643"/>
                    </a:xfrm>
                    <a:prstGeom prst="line">
                      <a:avLst/>
                    </a:prstGeom>
                    <a:ln>
                      <a:solidFill>
                        <a:srgbClr val="FFC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Connector 37"/>
                    <p:cNvCxnSpPr/>
                    <p:nvPr/>
                  </p:nvCxnSpPr>
                  <p:spPr>
                    <a:xfrm rot="10800000">
                      <a:off x="4497944" y="3289277"/>
                      <a:ext cx="1519490" cy="914713"/>
                    </a:xfrm>
                    <a:prstGeom prst="line">
                      <a:avLst/>
                    </a:prstGeom>
                    <a:ln>
                      <a:solidFill>
                        <a:srgbClr val="FFC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6" name="Block Arc 45"/>
                  <p:cNvSpPr/>
                  <p:nvPr/>
                </p:nvSpPr>
                <p:spPr>
                  <a:xfrm rot="16031130">
                    <a:off x="5712399" y="3027796"/>
                    <a:ext cx="626577" cy="532047"/>
                  </a:xfrm>
                  <a:prstGeom prst="blockArc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" name="Chord 46"/>
                  <p:cNvSpPr/>
                  <p:nvPr/>
                </p:nvSpPr>
                <p:spPr>
                  <a:xfrm>
                    <a:off x="5890422" y="3090297"/>
                    <a:ext cx="315621" cy="388752"/>
                  </a:xfrm>
                  <a:prstGeom prst="chord">
                    <a:avLst>
                      <a:gd name="adj1" fmla="val 5393336"/>
                      <a:gd name="adj2" fmla="val 16200000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12336" name="Group 52"/>
                <p:cNvGrpSpPr>
                  <a:grpSpLocks/>
                </p:cNvGrpSpPr>
                <p:nvPr/>
              </p:nvGrpSpPr>
              <p:grpSpPr bwMode="auto">
                <a:xfrm>
                  <a:off x="5638800" y="1676400"/>
                  <a:ext cx="609599" cy="762002"/>
                  <a:chOff x="5800671" y="1644703"/>
                  <a:chExt cx="609599" cy="762002"/>
                </a:xfrm>
              </p:grpSpPr>
              <p:sp>
                <p:nvSpPr>
                  <p:cNvPr id="48" name="Arc 47"/>
                  <p:cNvSpPr/>
                  <p:nvPr/>
                </p:nvSpPr>
                <p:spPr>
                  <a:xfrm rot="6335174">
                    <a:off x="5762865" y="1835601"/>
                    <a:ext cx="759213" cy="378745"/>
                  </a:xfrm>
                  <a:prstGeom prst="arc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50" name="Arc 49"/>
                  <p:cNvSpPr/>
                  <p:nvPr/>
                </p:nvSpPr>
                <p:spPr>
                  <a:xfrm rot="6335174">
                    <a:off x="5686213" y="1835601"/>
                    <a:ext cx="759213" cy="378745"/>
                  </a:xfrm>
                  <a:prstGeom prst="arc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51" name="Arc 50"/>
                  <p:cNvSpPr/>
                  <p:nvPr/>
                </p:nvSpPr>
                <p:spPr>
                  <a:xfrm rot="6335174">
                    <a:off x="5839514" y="1835601"/>
                    <a:ext cx="759213" cy="378745"/>
                  </a:xfrm>
                  <a:prstGeom prst="arc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52" name="Arc 51"/>
                  <p:cNvSpPr/>
                  <p:nvPr/>
                </p:nvSpPr>
                <p:spPr>
                  <a:xfrm rot="6335174">
                    <a:off x="5609563" y="1835601"/>
                    <a:ext cx="759213" cy="378745"/>
                  </a:xfrm>
                  <a:prstGeom prst="arc">
                    <a:avLst>
                      <a:gd name="adj1" fmla="val 16200000"/>
                      <a:gd name="adj2" fmla="val 20996889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</p:grpSp>
        </p:grpSp>
        <p:cxnSp>
          <p:nvCxnSpPr>
            <p:cNvPr id="62" name="Straight Arrow Connector 61"/>
            <p:cNvCxnSpPr>
              <a:stCxn id="35" idx="1"/>
              <a:endCxn id="43" idx="1"/>
            </p:cNvCxnSpPr>
            <p:nvPr/>
          </p:nvCxnSpPr>
          <p:spPr>
            <a:xfrm rot="16200000" flipH="1">
              <a:off x="4282041" y="5049851"/>
              <a:ext cx="34607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98" name="TextBox 62"/>
            <p:cNvSpPr txBox="1">
              <a:spLocks noChangeArrowheads="1"/>
            </p:cNvSpPr>
            <p:nvPr/>
          </p:nvSpPr>
          <p:spPr bwMode="auto">
            <a:xfrm>
              <a:off x="1600293" y="4737333"/>
              <a:ext cx="1143000" cy="830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 err="1"/>
                <a:t>Arreglo</a:t>
              </a:r>
              <a:r>
                <a:rPr lang="en-US" dirty="0"/>
                <a:t> de </a:t>
              </a:r>
              <a:r>
                <a:rPr lang="en-US" dirty="0" err="1"/>
                <a:t>lentes</a:t>
              </a:r>
              <a:r>
                <a:rPr lang="en-US" dirty="0"/>
                <a:t> del </a:t>
              </a:r>
              <a:r>
                <a:rPr lang="en-US" dirty="0" err="1" smtClean="0"/>
                <a:t>objetivo</a:t>
              </a:r>
              <a:r>
                <a:rPr lang="en-US" dirty="0" smtClean="0"/>
                <a:t>.</a:t>
              </a:r>
              <a:endParaRPr lang="en-US" dirty="0"/>
            </a:p>
          </p:txBody>
        </p:sp>
        <p:cxnSp>
          <p:nvCxnSpPr>
            <p:cNvPr id="66" name="Straight Arrow Connector 65"/>
            <p:cNvCxnSpPr>
              <a:endCxn id="34" idx="4"/>
            </p:cNvCxnSpPr>
            <p:nvPr/>
          </p:nvCxnSpPr>
          <p:spPr>
            <a:xfrm flipV="1">
              <a:off x="2591085" y="4467242"/>
              <a:ext cx="1632185" cy="63975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00" name="TextBox 66"/>
            <p:cNvSpPr txBox="1">
              <a:spLocks noChangeArrowheads="1"/>
            </p:cNvSpPr>
            <p:nvPr/>
          </p:nvSpPr>
          <p:spPr bwMode="auto">
            <a:xfrm>
              <a:off x="2590800" y="5562600"/>
              <a:ext cx="926944" cy="338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Muestra</a:t>
              </a:r>
            </a:p>
          </p:txBody>
        </p:sp>
        <p:cxnSp>
          <p:nvCxnSpPr>
            <p:cNvPr id="69" name="Straight Arrow Connector 68"/>
            <p:cNvCxnSpPr>
              <a:endCxn id="43" idx="2"/>
            </p:cNvCxnSpPr>
            <p:nvPr/>
          </p:nvCxnSpPr>
          <p:spPr>
            <a:xfrm flipV="1">
              <a:off x="3353194" y="5338772"/>
              <a:ext cx="766873" cy="30003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Can 69"/>
            <p:cNvSpPr/>
            <p:nvPr/>
          </p:nvSpPr>
          <p:spPr>
            <a:xfrm rot="2897089">
              <a:off x="4039164" y="3614750"/>
              <a:ext cx="933442" cy="146071"/>
            </a:xfrm>
            <a:prstGeom prst="can">
              <a:avLst>
                <a:gd name="adj" fmla="val 159960"/>
              </a:avLst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1" name="Can 70"/>
            <p:cNvSpPr/>
            <p:nvPr/>
          </p:nvSpPr>
          <p:spPr>
            <a:xfrm rot="5400000">
              <a:off x="1990981" y="3147965"/>
              <a:ext cx="761994" cy="990742"/>
            </a:xfrm>
            <a:prstGeom prst="ca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73" name="Straight Arrow Connector 72"/>
            <p:cNvCxnSpPr>
              <a:stCxn id="71" idx="1"/>
            </p:cNvCxnSpPr>
            <p:nvPr/>
          </p:nvCxnSpPr>
          <p:spPr>
            <a:xfrm>
              <a:off x="2867349" y="3643336"/>
              <a:ext cx="1476587" cy="142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>
              <a:stCxn id="70" idx="3"/>
              <a:endCxn id="37" idx="3"/>
            </p:cNvCxnSpPr>
            <p:nvPr/>
          </p:nvCxnSpPr>
          <p:spPr>
            <a:xfrm rot="10800000" flipH="1" flipV="1">
              <a:off x="4451902" y="3735410"/>
              <a:ext cx="3175" cy="30321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val 78"/>
            <p:cNvSpPr/>
            <p:nvPr/>
          </p:nvSpPr>
          <p:spPr>
            <a:xfrm>
              <a:off x="3942242" y="2963892"/>
              <a:ext cx="1219375" cy="152399"/>
            </a:xfrm>
            <a:prstGeom prst="ellipse">
              <a:avLst/>
            </a:prstGeom>
            <a:solidFill>
              <a:srgbClr val="00B0F0">
                <a:alpha val="49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93" name="Straight Arrow Connector 92"/>
            <p:cNvCxnSpPr>
              <a:endCxn id="44" idx="1"/>
            </p:cNvCxnSpPr>
            <p:nvPr/>
          </p:nvCxnSpPr>
          <p:spPr>
            <a:xfrm flipV="1">
              <a:off x="4688474" y="3657624"/>
              <a:ext cx="873250" cy="127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>
              <a:endCxn id="47" idx="2"/>
            </p:cNvCxnSpPr>
            <p:nvPr/>
          </p:nvCxnSpPr>
          <p:spPr>
            <a:xfrm flipV="1">
              <a:off x="6722353" y="3629049"/>
              <a:ext cx="824031" cy="1587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09" name="TextBox 98"/>
            <p:cNvSpPr txBox="1">
              <a:spLocks noChangeArrowheads="1"/>
            </p:cNvSpPr>
            <p:nvPr/>
          </p:nvSpPr>
          <p:spPr bwMode="auto">
            <a:xfrm>
              <a:off x="5867400" y="4343400"/>
              <a:ext cx="2280119" cy="338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err="1"/>
                <a:t>Óptica</a:t>
              </a:r>
              <a:r>
                <a:rPr lang="en-US" dirty="0"/>
                <a:t> de </a:t>
              </a:r>
              <a:r>
                <a:rPr lang="en-US" dirty="0" err="1" smtClean="0"/>
                <a:t>visualización</a:t>
              </a:r>
              <a:endParaRPr lang="en-US" dirty="0"/>
            </a:p>
          </p:txBody>
        </p:sp>
        <p:cxnSp>
          <p:nvCxnSpPr>
            <p:cNvPr id="101" name="Straight Arrow Connector 100"/>
            <p:cNvCxnSpPr>
              <a:stCxn id="12309" idx="0"/>
              <a:endCxn id="41" idx="2"/>
            </p:cNvCxnSpPr>
            <p:nvPr/>
          </p:nvCxnSpPr>
          <p:spPr>
            <a:xfrm flipH="1" flipV="1">
              <a:off x="6477050" y="4038621"/>
              <a:ext cx="530410" cy="30477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11" name="TextBox 104"/>
            <p:cNvSpPr txBox="1">
              <a:spLocks noChangeArrowheads="1"/>
            </p:cNvSpPr>
            <p:nvPr/>
          </p:nvSpPr>
          <p:spPr bwMode="auto">
            <a:xfrm>
              <a:off x="4876800" y="4724400"/>
              <a:ext cx="1505628" cy="338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err="1"/>
                <a:t>Espejo</a:t>
              </a:r>
              <a:r>
                <a:rPr lang="en-US" dirty="0"/>
                <a:t> </a:t>
              </a:r>
              <a:r>
                <a:rPr lang="en-US" dirty="0" smtClean="0"/>
                <a:t>divisor.</a:t>
              </a:r>
              <a:endParaRPr lang="en-US" dirty="0"/>
            </a:p>
          </p:txBody>
        </p:sp>
        <p:cxnSp>
          <p:nvCxnSpPr>
            <p:cNvPr id="107" name="Straight Arrow Connector 106"/>
            <p:cNvCxnSpPr>
              <a:endCxn id="70" idx="4"/>
            </p:cNvCxnSpPr>
            <p:nvPr/>
          </p:nvCxnSpPr>
          <p:spPr>
            <a:xfrm rot="16200000" flipV="1">
              <a:off x="4693289" y="4159236"/>
              <a:ext cx="688969" cy="4413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Can 107"/>
            <p:cNvSpPr/>
            <p:nvPr/>
          </p:nvSpPr>
          <p:spPr>
            <a:xfrm rot="19174348">
              <a:off x="4026391" y="2270161"/>
              <a:ext cx="935172" cy="146049"/>
            </a:xfrm>
            <a:prstGeom prst="can">
              <a:avLst>
                <a:gd name="adj" fmla="val 159960"/>
              </a:avLst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12314" name="Group 127"/>
            <p:cNvGrpSpPr>
              <a:grpSpLocks/>
            </p:cNvGrpSpPr>
            <p:nvPr/>
          </p:nvGrpSpPr>
          <p:grpSpPr bwMode="auto">
            <a:xfrm>
              <a:off x="5867400" y="1600200"/>
              <a:ext cx="2743200" cy="1447800"/>
              <a:chOff x="5867400" y="1600200"/>
              <a:chExt cx="2743200" cy="1447800"/>
            </a:xfrm>
          </p:grpSpPr>
          <p:pic>
            <p:nvPicPr>
              <p:cNvPr id="12330" name="Picture 2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162800" y="1600200"/>
                <a:ext cx="1447800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9" name="Rounded Rectangle 108"/>
              <p:cNvSpPr/>
              <p:nvPr/>
            </p:nvSpPr>
            <p:spPr>
              <a:xfrm>
                <a:off x="5868155" y="1981238"/>
                <a:ext cx="838320" cy="609595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dirty="0" err="1"/>
                  <a:t>Foto</a:t>
                </a:r>
                <a:r>
                  <a:rPr lang="en-US" sz="1400" dirty="0"/>
                  <a:t> sensor</a:t>
                </a:r>
              </a:p>
            </p:txBody>
          </p:sp>
          <p:sp>
            <p:nvSpPr>
              <p:cNvPr id="110" name="Freeform 109"/>
              <p:cNvSpPr/>
              <p:nvPr/>
            </p:nvSpPr>
            <p:spPr>
              <a:xfrm>
                <a:off x="6695362" y="2081249"/>
                <a:ext cx="490607" cy="225423"/>
              </a:xfrm>
              <a:custGeom>
                <a:avLst/>
                <a:gdLst>
                  <a:gd name="connsiteX0" fmla="*/ 0 w 489397"/>
                  <a:gd name="connsiteY0" fmla="*/ 193183 h 225380"/>
                  <a:gd name="connsiteX1" fmla="*/ 231819 w 489397"/>
                  <a:gd name="connsiteY1" fmla="*/ 193183 h 225380"/>
                  <a:gd name="connsiteX2" fmla="*/ 489397 w 489397"/>
                  <a:gd name="connsiteY2" fmla="*/ 0 h 225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9397" h="225380">
                    <a:moveTo>
                      <a:pt x="0" y="193183"/>
                    </a:moveTo>
                    <a:cubicBezTo>
                      <a:pt x="75126" y="209281"/>
                      <a:pt x="150253" y="225380"/>
                      <a:pt x="231819" y="193183"/>
                    </a:cubicBezTo>
                    <a:cubicBezTo>
                      <a:pt x="313385" y="160986"/>
                      <a:pt x="429296" y="30051"/>
                      <a:pt x="489397" y="0"/>
                    </a:cubicBezTo>
                  </a:path>
                </a:pathLst>
              </a:cu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12315" name="TextBox 110"/>
            <p:cNvSpPr txBox="1">
              <a:spLocks noChangeArrowheads="1"/>
            </p:cNvSpPr>
            <p:nvPr/>
          </p:nvSpPr>
          <p:spPr bwMode="auto">
            <a:xfrm>
              <a:off x="8153400" y="2895600"/>
              <a:ext cx="8691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Monitor</a:t>
              </a:r>
            </a:p>
          </p:txBody>
        </p:sp>
        <p:cxnSp>
          <p:nvCxnSpPr>
            <p:cNvPr id="113" name="Straight Arrow Connector 112"/>
            <p:cNvCxnSpPr>
              <a:stCxn id="12315" idx="0"/>
            </p:cNvCxnSpPr>
            <p:nvPr/>
          </p:nvCxnSpPr>
          <p:spPr>
            <a:xfrm rot="16200000" flipV="1">
              <a:off x="8142611" y="2450307"/>
              <a:ext cx="457196" cy="4334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>
              <a:endCxn id="109" idx="1"/>
            </p:cNvCxnSpPr>
            <p:nvPr/>
          </p:nvCxnSpPr>
          <p:spPr>
            <a:xfrm flipV="1">
              <a:off x="4739281" y="2286036"/>
              <a:ext cx="1128874" cy="63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18" name="TextBox 119"/>
            <p:cNvSpPr txBox="1">
              <a:spLocks noChangeArrowheads="1"/>
            </p:cNvSpPr>
            <p:nvPr/>
          </p:nvSpPr>
          <p:spPr bwMode="auto">
            <a:xfrm>
              <a:off x="609600" y="4267200"/>
              <a:ext cx="1496062" cy="338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Fuente de Luz</a:t>
              </a:r>
            </a:p>
          </p:txBody>
        </p:sp>
        <p:cxnSp>
          <p:nvCxnSpPr>
            <p:cNvPr id="122" name="Straight Arrow Connector 121"/>
            <p:cNvCxnSpPr/>
            <p:nvPr/>
          </p:nvCxnSpPr>
          <p:spPr>
            <a:xfrm flipV="1">
              <a:off x="1600342" y="3583012"/>
              <a:ext cx="609688" cy="60800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 rot="5400000">
              <a:off x="6439772" y="1638312"/>
              <a:ext cx="457196" cy="3810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21" name="TextBox 125"/>
            <p:cNvSpPr txBox="1">
              <a:spLocks noChangeArrowheads="1"/>
            </p:cNvSpPr>
            <p:nvPr/>
          </p:nvSpPr>
          <p:spPr bwMode="auto">
            <a:xfrm>
              <a:off x="6629400" y="1295400"/>
              <a:ext cx="869230" cy="338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cámara</a:t>
              </a:r>
            </a:p>
          </p:txBody>
        </p:sp>
        <p:sp>
          <p:nvSpPr>
            <p:cNvPr id="127" name="Freeform 126"/>
            <p:cNvSpPr/>
            <p:nvPr/>
          </p:nvSpPr>
          <p:spPr>
            <a:xfrm rot="9808058">
              <a:off x="1427280" y="3646511"/>
              <a:ext cx="525538" cy="468309"/>
            </a:xfrm>
            <a:custGeom>
              <a:avLst/>
              <a:gdLst>
                <a:gd name="connsiteX0" fmla="*/ 0 w 489397"/>
                <a:gd name="connsiteY0" fmla="*/ 193183 h 225380"/>
                <a:gd name="connsiteX1" fmla="*/ 231819 w 489397"/>
                <a:gd name="connsiteY1" fmla="*/ 193183 h 225380"/>
                <a:gd name="connsiteX2" fmla="*/ 489397 w 489397"/>
                <a:gd name="connsiteY2" fmla="*/ 0 h 22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9397" h="225380">
                  <a:moveTo>
                    <a:pt x="0" y="193183"/>
                  </a:moveTo>
                  <a:cubicBezTo>
                    <a:pt x="75126" y="209281"/>
                    <a:pt x="150253" y="225380"/>
                    <a:pt x="231819" y="193183"/>
                  </a:cubicBezTo>
                  <a:cubicBezTo>
                    <a:pt x="313385" y="160986"/>
                    <a:pt x="429296" y="30051"/>
                    <a:pt x="489397" y="0"/>
                  </a:cubicBezTo>
                </a:path>
              </a:pathLst>
            </a:cu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9" name="Straight Arrow Connector 128"/>
            <p:cNvCxnSpPr/>
            <p:nvPr/>
          </p:nvCxnSpPr>
          <p:spPr>
            <a:xfrm rot="5400000" flipH="1" flipV="1">
              <a:off x="4333641" y="2080456"/>
              <a:ext cx="3222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Rounded Rectangle 131"/>
            <p:cNvSpPr/>
            <p:nvPr/>
          </p:nvSpPr>
          <p:spPr>
            <a:xfrm>
              <a:off x="3886671" y="1295444"/>
              <a:ext cx="1219375" cy="609595"/>
            </a:xfrm>
            <a:prstGeom prst="roundRect">
              <a:avLst>
                <a:gd name="adj" fmla="val 50000"/>
              </a:avLst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 err="1"/>
                <a:t>Arreglo</a:t>
              </a:r>
              <a:r>
                <a:rPr lang="en-US" sz="1400" dirty="0"/>
                <a:t> de </a:t>
              </a:r>
              <a:r>
                <a:rPr lang="en-US" sz="1400" dirty="0" err="1"/>
                <a:t>foto</a:t>
              </a:r>
              <a:r>
                <a:rPr lang="en-US" sz="1400" dirty="0"/>
                <a:t> </a:t>
              </a:r>
              <a:r>
                <a:rPr lang="en-US" sz="1400" dirty="0" err="1"/>
                <a:t>detectores</a:t>
              </a:r>
              <a:endParaRPr lang="en-US" sz="1400" dirty="0"/>
            </a:p>
          </p:txBody>
        </p:sp>
        <p:sp>
          <p:nvSpPr>
            <p:cNvPr id="12325" name="TextBox 135"/>
            <p:cNvSpPr txBox="1">
              <a:spLocks noChangeArrowheads="1"/>
            </p:cNvSpPr>
            <p:nvPr/>
          </p:nvSpPr>
          <p:spPr bwMode="auto">
            <a:xfrm>
              <a:off x="2209800" y="2514600"/>
              <a:ext cx="1752600" cy="584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Detector de fase e intensidad</a:t>
              </a:r>
            </a:p>
          </p:txBody>
        </p:sp>
        <p:cxnSp>
          <p:nvCxnSpPr>
            <p:cNvPr id="138" name="Straight Arrow Connector 137"/>
            <p:cNvCxnSpPr/>
            <p:nvPr/>
          </p:nvCxnSpPr>
          <p:spPr>
            <a:xfrm rot="5400000" flipH="1" flipV="1">
              <a:off x="3429463" y="1676383"/>
              <a:ext cx="761994" cy="7621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 rot="10800000">
              <a:off x="3245229" y="1609766"/>
              <a:ext cx="592223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ectangle 142"/>
            <p:cNvSpPr/>
            <p:nvPr/>
          </p:nvSpPr>
          <p:spPr>
            <a:xfrm>
              <a:off x="762022" y="1524042"/>
              <a:ext cx="2514961" cy="838193"/>
            </a:xfrm>
            <a:prstGeom prst="rect">
              <a:avLst/>
            </a:prstGeom>
            <a:ln w="28575"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err="1">
                  <a:solidFill>
                    <a:schemeClr val="tx1"/>
                  </a:solidFill>
                </a:rPr>
                <a:t>Recoleción</a:t>
              </a:r>
              <a:r>
                <a:rPr lang="en-US" dirty="0">
                  <a:solidFill>
                    <a:schemeClr val="tx1"/>
                  </a:solidFill>
                </a:rPr>
                <a:t> de </a:t>
              </a:r>
              <a:r>
                <a:rPr lang="en-US" dirty="0" err="1">
                  <a:solidFill>
                    <a:schemeClr val="tx1"/>
                  </a:solidFill>
                </a:rPr>
                <a:t>datos</a:t>
              </a:r>
              <a:r>
                <a:rPr lang="en-US" dirty="0">
                  <a:solidFill>
                    <a:schemeClr val="tx1"/>
                  </a:solidFill>
                </a:rPr>
                <a:t> y </a:t>
              </a:r>
              <a:r>
                <a:rPr lang="en-US" dirty="0" err="1" smtClean="0">
                  <a:solidFill>
                    <a:schemeClr val="tx1"/>
                  </a:solidFill>
                </a:rPr>
                <a:t>procesamiento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dirty="0">
                  <a:solidFill>
                    <a:schemeClr val="tx1"/>
                  </a:solidFill>
                </a:rPr>
                <a:t>con </a:t>
              </a:r>
              <a:r>
                <a:rPr lang="en-US" dirty="0" smtClean="0">
                  <a:solidFill>
                    <a:schemeClr val="tx1"/>
                  </a:solidFill>
                </a:rPr>
                <a:t>software.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4" name="Freeform 143"/>
            <p:cNvSpPr/>
            <p:nvPr/>
          </p:nvSpPr>
          <p:spPr>
            <a:xfrm>
              <a:off x="3091220" y="1146220"/>
              <a:ext cx="4134444" cy="733419"/>
            </a:xfrm>
            <a:custGeom>
              <a:avLst/>
              <a:gdLst>
                <a:gd name="connsiteX0" fmla="*/ 0 w 4134118"/>
                <a:gd name="connsiteY0" fmla="*/ 373487 h 734095"/>
                <a:gd name="connsiteX1" fmla="*/ 1403797 w 4134118"/>
                <a:gd name="connsiteY1" fmla="*/ 0 h 734095"/>
                <a:gd name="connsiteX2" fmla="*/ 3400022 w 4134118"/>
                <a:gd name="connsiteY2" fmla="*/ 373487 h 734095"/>
                <a:gd name="connsiteX3" fmla="*/ 4134118 w 4134118"/>
                <a:gd name="connsiteY3" fmla="*/ 734095 h 73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4118" h="734095">
                  <a:moveTo>
                    <a:pt x="0" y="373487"/>
                  </a:moveTo>
                  <a:cubicBezTo>
                    <a:pt x="418563" y="186743"/>
                    <a:pt x="837127" y="0"/>
                    <a:pt x="1403797" y="0"/>
                  </a:cubicBezTo>
                  <a:cubicBezTo>
                    <a:pt x="1970467" y="0"/>
                    <a:pt x="2944969" y="251138"/>
                    <a:pt x="3400022" y="373487"/>
                  </a:cubicBezTo>
                  <a:cubicBezTo>
                    <a:pt x="3855075" y="495836"/>
                    <a:pt x="3996743" y="691165"/>
                    <a:pt x="4134118" y="734095"/>
                  </a:cubicBezTo>
                </a:path>
              </a:pathLst>
            </a:cu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2292" name="Rectangle 80"/>
          <p:cNvSpPr>
            <a:spLocks noChangeArrowheads="1"/>
          </p:cNvSpPr>
          <p:nvPr/>
        </p:nvSpPr>
        <p:spPr bwMode="auto">
          <a:xfrm>
            <a:off x="5430838" y="6319838"/>
            <a:ext cx="360045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>
                <a:cs typeface="Arial" charset="0"/>
              </a:rPr>
              <a:t>Dominio Público: Imagen Generada por  CNEU Staff para uso libre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Microscopía Óptica</a:t>
            </a:r>
          </a:p>
        </p:txBody>
      </p:sp>
      <p:graphicFrame>
        <p:nvGraphicFramePr>
          <p:cNvPr id="10289" name="Group 4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3043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304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Especificaciones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(CNEU) Leitz Ergolux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Base con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ajuste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grueso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fino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Illuminador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vertical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para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campo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oscuro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y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brillante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Lámpara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12V y 100W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Cabeza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ergonómica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inclinable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trinocular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Pareja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oculares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10x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Cambio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lentes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motorizada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5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posiciones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Objectivos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5x, 10x, 20x, 50x, 100x BF/DF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Plataforma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mecánica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6" x 6" X-Y con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placa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cristal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Cámara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CCD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Software de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edición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imágenes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Ventajas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Capaz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observar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una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variedad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muestras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Facilidad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uso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Modos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Campo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Oscuro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y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Brillante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Habilidad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capturar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imagenes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con la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cámara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Desventajas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Rango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limitado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magnificación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(5 – 1000x)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puede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medir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profundidad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en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sustratos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con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patrones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grabados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Software de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imágenes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requiere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ajuste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manual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Contenido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Introducción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Microscopía</a:t>
            </a:r>
            <a:r>
              <a:rPr lang="en-US" sz="2800" dirty="0" smtClean="0"/>
              <a:t> </a:t>
            </a:r>
            <a:r>
              <a:rPr lang="en-US" sz="2800" dirty="0" err="1" smtClean="0"/>
              <a:t>Óptica</a:t>
            </a:r>
            <a:r>
              <a:rPr lang="en-U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>
                <a:solidFill>
                  <a:srgbClr val="0550BF"/>
                </a:solidFill>
              </a:rPr>
              <a:t>Perfilometría</a:t>
            </a:r>
            <a:endParaRPr lang="en-US" sz="2800" dirty="0" smtClean="0">
              <a:solidFill>
                <a:srgbClr val="0550B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Elipsometría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Espectrofotometría (Spectrophotometer 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Microscopio</a:t>
            </a:r>
            <a:r>
              <a:rPr lang="en-US" sz="2800" dirty="0" smtClean="0"/>
              <a:t> de </a:t>
            </a:r>
            <a:r>
              <a:rPr lang="en-US" sz="2800" dirty="0" err="1" smtClean="0"/>
              <a:t>Barrido</a:t>
            </a:r>
            <a:r>
              <a:rPr lang="en-US" sz="2800" dirty="0" smtClean="0"/>
              <a:t> </a:t>
            </a:r>
            <a:r>
              <a:rPr lang="en-US" sz="2800" dirty="0" err="1" smtClean="0"/>
              <a:t>Electrónico</a:t>
            </a:r>
            <a:r>
              <a:rPr lang="en-US" sz="2800" dirty="0" smtClean="0"/>
              <a:t> (SEM)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Microscopio</a:t>
            </a:r>
            <a:r>
              <a:rPr lang="en-US" sz="2800" dirty="0" smtClean="0"/>
              <a:t> de </a:t>
            </a:r>
            <a:r>
              <a:rPr lang="en-US" sz="2800" dirty="0" err="1" smtClean="0"/>
              <a:t>Fuerza</a:t>
            </a:r>
            <a:r>
              <a:rPr lang="en-US" sz="2800" dirty="0" smtClean="0"/>
              <a:t> </a:t>
            </a:r>
            <a:r>
              <a:rPr lang="en-US" sz="2800" dirty="0" err="1" smtClean="0"/>
              <a:t>Atómica</a:t>
            </a:r>
            <a:r>
              <a:rPr lang="en-US" sz="2800" dirty="0" smtClean="0"/>
              <a:t> (AFM)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Perfilometría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Típicamente</a:t>
            </a:r>
            <a:r>
              <a:rPr lang="en-US" dirty="0" smtClean="0"/>
              <a:t> </a:t>
            </a:r>
            <a:r>
              <a:rPr lang="en-US" dirty="0" err="1" smtClean="0"/>
              <a:t>usa</a:t>
            </a:r>
            <a:r>
              <a:rPr lang="en-US" dirty="0" smtClean="0"/>
              <a:t> una </a:t>
            </a:r>
            <a:r>
              <a:rPr lang="en-US" dirty="0" err="1" smtClean="0"/>
              <a:t>sonda</a:t>
            </a:r>
            <a:r>
              <a:rPr lang="en-US" dirty="0" smtClean="0"/>
              <a:t> con </a:t>
            </a:r>
            <a:r>
              <a:rPr lang="en-US" dirty="0" err="1" smtClean="0"/>
              <a:t>punta</a:t>
            </a:r>
            <a:r>
              <a:rPr lang="en-US" dirty="0" smtClean="0"/>
              <a:t> de diamante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contacto</a:t>
            </a:r>
            <a:r>
              <a:rPr lang="en-US" dirty="0" smtClean="0"/>
              <a:t> </a:t>
            </a:r>
            <a:r>
              <a:rPr lang="en-US" dirty="0" err="1" smtClean="0"/>
              <a:t>físico</a:t>
            </a:r>
            <a:r>
              <a:rPr lang="en-US" dirty="0" smtClean="0"/>
              <a:t> con la </a:t>
            </a:r>
            <a:r>
              <a:rPr lang="en-US" dirty="0" err="1" smtClean="0"/>
              <a:t>superficie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determinar</a:t>
            </a:r>
            <a:r>
              <a:rPr lang="en-US" dirty="0" smtClean="0"/>
              <a:t> la </a:t>
            </a:r>
            <a:r>
              <a:rPr lang="en-US" dirty="0" err="1" smtClean="0"/>
              <a:t>topografía</a:t>
            </a:r>
            <a:r>
              <a:rPr lang="en-US" dirty="0" smtClean="0"/>
              <a:t> de la </a:t>
            </a:r>
            <a:r>
              <a:rPr lang="en-US" dirty="0" err="1" smtClean="0"/>
              <a:t>superficie</a:t>
            </a:r>
            <a:r>
              <a:rPr lang="en-US" dirty="0" smtClean="0"/>
              <a:t> del </a:t>
            </a:r>
            <a:r>
              <a:rPr lang="en-US" dirty="0" err="1" smtClean="0"/>
              <a:t>sustrato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err="1" smtClean="0"/>
              <a:t>Usado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medir</a:t>
            </a:r>
            <a:r>
              <a:rPr lang="en-US" dirty="0" smtClean="0"/>
              <a:t>:</a:t>
            </a:r>
          </a:p>
          <a:p>
            <a:pPr lvl="1" eaLnBrk="1" hangingPunct="1"/>
            <a:r>
              <a:rPr lang="en-US" sz="3200" dirty="0" err="1" smtClean="0"/>
              <a:t>Grosor</a:t>
            </a:r>
            <a:r>
              <a:rPr lang="en-US" sz="3200" dirty="0" smtClean="0"/>
              <a:t> de </a:t>
            </a:r>
            <a:r>
              <a:rPr lang="en-US" sz="3200" dirty="0" err="1" smtClean="0"/>
              <a:t>películas</a:t>
            </a:r>
            <a:endParaRPr lang="en-US" sz="3200" dirty="0" smtClean="0"/>
          </a:p>
          <a:p>
            <a:pPr lvl="1" eaLnBrk="1" hangingPunct="1"/>
            <a:r>
              <a:rPr lang="en-US" sz="3200" dirty="0" err="1" smtClean="0"/>
              <a:t>Topografía</a:t>
            </a:r>
            <a:r>
              <a:rPr lang="en-US" sz="3200" dirty="0" smtClean="0"/>
              <a:t> de </a:t>
            </a:r>
            <a:r>
              <a:rPr lang="en-US" sz="3200" dirty="0" err="1" smtClean="0"/>
              <a:t>Superficie</a:t>
            </a:r>
            <a:endParaRPr lang="en-US" sz="3200" dirty="0" smtClean="0"/>
          </a:p>
          <a:p>
            <a:pPr lvl="1" eaLnBrk="1" hangingPunct="1"/>
            <a:r>
              <a:rPr lang="en-US" sz="3200" dirty="0" err="1" smtClean="0"/>
              <a:t>Altura</a:t>
            </a:r>
            <a:r>
              <a:rPr lang="en-US" sz="3200" dirty="0" smtClean="0"/>
              <a:t> de </a:t>
            </a:r>
            <a:r>
              <a:rPr lang="en-US" sz="3200" dirty="0" err="1" smtClean="0"/>
              <a:t>escalones</a:t>
            </a:r>
            <a:endParaRPr lang="en-US" sz="3200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Veeco Dektak 6</a:t>
            </a:r>
          </a:p>
        </p:txBody>
      </p:sp>
      <p:pic>
        <p:nvPicPr>
          <p:cNvPr id="16387" name="Picture 3" descr="Profilomet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982788"/>
            <a:ext cx="3429000" cy="3808412"/>
          </a:xfrm>
          <a:noFill/>
        </p:spPr>
      </p:pic>
      <p:pic>
        <p:nvPicPr>
          <p:cNvPr id="16388" name="Picture 4" descr="chart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114800" y="1828800"/>
            <a:ext cx="4572000" cy="4343400"/>
          </a:xfr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5832475"/>
            <a:ext cx="35814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>
                <a:cs typeface="Arial" charset="0"/>
              </a:rPr>
              <a:t>Dominio Público: Imagen Generada por  CNEU Staff para uso libre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Contenido</a:t>
            </a: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Introducción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Microscopía</a:t>
            </a:r>
            <a:r>
              <a:rPr lang="en-US" sz="2800" dirty="0" smtClean="0"/>
              <a:t> </a:t>
            </a:r>
            <a:r>
              <a:rPr lang="en-US" sz="2800" dirty="0" err="1" smtClean="0"/>
              <a:t>Óptica</a:t>
            </a:r>
            <a:r>
              <a:rPr lang="en-U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Perfilometría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>
                <a:solidFill>
                  <a:srgbClr val="0550BF"/>
                </a:solidFill>
              </a:rPr>
              <a:t>Elipsometría</a:t>
            </a:r>
            <a:endParaRPr lang="en-US" sz="2800" dirty="0" smtClean="0">
              <a:solidFill>
                <a:srgbClr val="0550B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Espectrofotometría (Spectrophotometer 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Microscopio</a:t>
            </a:r>
            <a:r>
              <a:rPr lang="en-US" sz="2800" dirty="0" smtClean="0"/>
              <a:t> de </a:t>
            </a:r>
            <a:r>
              <a:rPr lang="en-US" sz="2800" dirty="0" err="1" smtClean="0"/>
              <a:t>Barrido</a:t>
            </a:r>
            <a:r>
              <a:rPr lang="en-US" sz="2800" dirty="0" smtClean="0"/>
              <a:t> </a:t>
            </a:r>
            <a:r>
              <a:rPr lang="en-US" sz="2800" dirty="0" err="1" smtClean="0"/>
              <a:t>Electrónico</a:t>
            </a:r>
            <a:r>
              <a:rPr lang="en-US" sz="2800" dirty="0" smtClean="0"/>
              <a:t> (SEM)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Microscopio</a:t>
            </a:r>
            <a:r>
              <a:rPr lang="en-US" sz="2800" dirty="0" smtClean="0"/>
              <a:t> de </a:t>
            </a:r>
            <a:r>
              <a:rPr lang="en-US" sz="2800" dirty="0" err="1" smtClean="0"/>
              <a:t>Fuerza</a:t>
            </a:r>
            <a:r>
              <a:rPr lang="en-US" sz="2800" dirty="0" smtClean="0"/>
              <a:t> </a:t>
            </a:r>
            <a:r>
              <a:rPr lang="en-US" sz="2800" dirty="0" err="1" smtClean="0"/>
              <a:t>Atómica</a:t>
            </a:r>
            <a:r>
              <a:rPr lang="en-US" sz="2800" dirty="0" smtClean="0"/>
              <a:t> (AFM)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Elipsometría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Elipsometría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una </a:t>
            </a:r>
            <a:r>
              <a:rPr lang="en-US" dirty="0" err="1" smtClean="0"/>
              <a:t>técnica</a:t>
            </a:r>
            <a:r>
              <a:rPr lang="en-US" dirty="0" smtClean="0"/>
              <a:t> de </a:t>
            </a:r>
            <a:r>
              <a:rPr lang="en-US" dirty="0" err="1" smtClean="0"/>
              <a:t>medición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usa</a:t>
            </a:r>
            <a:r>
              <a:rPr lang="en-US" dirty="0" smtClean="0"/>
              <a:t> </a:t>
            </a:r>
            <a:r>
              <a:rPr lang="en-US" dirty="0" err="1" smtClean="0"/>
              <a:t>luz</a:t>
            </a:r>
            <a:r>
              <a:rPr lang="en-US" dirty="0" smtClean="0"/>
              <a:t> de </a:t>
            </a:r>
            <a:r>
              <a:rPr lang="en-US" dirty="0" err="1" smtClean="0"/>
              <a:t>láser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determinar</a:t>
            </a:r>
            <a:r>
              <a:rPr lang="en-US" dirty="0" smtClean="0"/>
              <a:t> el </a:t>
            </a:r>
            <a:r>
              <a:rPr lang="en-US" dirty="0" err="1" smtClean="0"/>
              <a:t>grosor</a:t>
            </a:r>
            <a:r>
              <a:rPr lang="en-US" dirty="0" smtClean="0"/>
              <a:t> de una </a:t>
            </a:r>
            <a:r>
              <a:rPr lang="en-US" dirty="0" err="1" smtClean="0"/>
              <a:t>película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Es una </a:t>
            </a:r>
            <a:r>
              <a:rPr lang="en-US" dirty="0" err="1" smtClean="0"/>
              <a:t>técnica</a:t>
            </a:r>
            <a:r>
              <a:rPr lang="en-US" dirty="0" smtClean="0"/>
              <a:t> no </a:t>
            </a:r>
            <a:r>
              <a:rPr lang="en-US" dirty="0" err="1" smtClean="0"/>
              <a:t>destructiva</a:t>
            </a:r>
            <a:r>
              <a:rPr lang="en-US" dirty="0" smtClean="0"/>
              <a:t> y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contacto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Es el </a:t>
            </a:r>
            <a:r>
              <a:rPr lang="en-US" dirty="0" err="1" smtClean="0"/>
              <a:t>método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popular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medir</a:t>
            </a:r>
            <a:r>
              <a:rPr lang="en-US" dirty="0" smtClean="0"/>
              <a:t> el </a:t>
            </a:r>
            <a:r>
              <a:rPr lang="en-US" dirty="0" err="1" smtClean="0"/>
              <a:t>grosor</a:t>
            </a:r>
            <a:r>
              <a:rPr lang="en-US" dirty="0" smtClean="0"/>
              <a:t> de </a:t>
            </a:r>
            <a:r>
              <a:rPr lang="en-US" dirty="0" err="1" smtClean="0"/>
              <a:t>películas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Elipsometría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spc="-150" dirty="0" err="1" smtClean="0"/>
              <a:t>Usa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luz</a:t>
            </a:r>
            <a:r>
              <a:rPr lang="en-US" sz="3000" spc="-150" dirty="0" smtClean="0"/>
              <a:t> de </a:t>
            </a:r>
            <a:r>
              <a:rPr lang="en-US" sz="3000" spc="-150" dirty="0" err="1" smtClean="0"/>
              <a:t>láser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polarizada</a:t>
            </a:r>
            <a:r>
              <a:rPr lang="en-US" sz="3000" spc="-150" dirty="0" smtClean="0"/>
              <a:t> de forma lineal de </a:t>
            </a:r>
            <a:r>
              <a:rPr lang="en-US" sz="3000" spc="-150" dirty="0" err="1" smtClean="0"/>
              <a:t>tal</a:t>
            </a:r>
            <a:r>
              <a:rPr lang="en-US" sz="3000" spc="-150" dirty="0" smtClean="0"/>
              <a:t> forma </a:t>
            </a:r>
            <a:r>
              <a:rPr lang="en-US" sz="3000" spc="-150" dirty="0" err="1" smtClean="0"/>
              <a:t>que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cuando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es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reflejada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sobre</a:t>
            </a:r>
            <a:r>
              <a:rPr lang="en-US" sz="3000" spc="-150" dirty="0" smtClean="0"/>
              <a:t> una </a:t>
            </a:r>
            <a:r>
              <a:rPr lang="en-US" sz="3000" spc="-150" dirty="0" err="1" smtClean="0"/>
              <a:t>muestra</a:t>
            </a:r>
            <a:r>
              <a:rPr lang="en-US" sz="3000" spc="-150" dirty="0" smtClean="0"/>
              <a:t> se </a:t>
            </a:r>
            <a:r>
              <a:rPr lang="en-US" sz="3000" spc="-150" dirty="0" err="1" smtClean="0"/>
              <a:t>convierte</a:t>
            </a:r>
            <a:r>
              <a:rPr lang="en-US" sz="3000" spc="-150" dirty="0" smtClean="0"/>
              <a:t> en </a:t>
            </a:r>
            <a:r>
              <a:rPr lang="en-US" sz="3000" spc="-150" dirty="0" err="1" smtClean="0"/>
              <a:t>elípticamente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polarizada</a:t>
            </a:r>
            <a:r>
              <a:rPr lang="en-US" sz="3000" spc="-15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pc="-150" dirty="0" smtClean="0"/>
              <a:t>Luz </a:t>
            </a:r>
            <a:r>
              <a:rPr lang="en-US" sz="3000" spc="-150" dirty="0" err="1" smtClean="0"/>
              <a:t>polarizada</a:t>
            </a:r>
            <a:r>
              <a:rPr lang="en-US" sz="3000" spc="-150" dirty="0" smtClean="0"/>
              <a:t>: </a:t>
            </a:r>
            <a:r>
              <a:rPr lang="en-US" sz="3000" spc="-150" dirty="0" err="1" smtClean="0"/>
              <a:t>ondas</a:t>
            </a:r>
            <a:r>
              <a:rPr lang="en-US" sz="3000" spc="-150" dirty="0" smtClean="0"/>
              <a:t> de </a:t>
            </a:r>
            <a:r>
              <a:rPr lang="en-US" sz="3000" spc="-150" dirty="0" err="1" smtClean="0"/>
              <a:t>luz</a:t>
            </a:r>
            <a:r>
              <a:rPr lang="en-US" sz="3000" spc="-150" dirty="0" smtClean="0"/>
              <a:t> con un campo </a:t>
            </a:r>
            <a:r>
              <a:rPr lang="en-US" sz="3000" spc="-150" dirty="0" err="1" smtClean="0"/>
              <a:t>eléctrico</a:t>
            </a:r>
            <a:r>
              <a:rPr lang="en-US" sz="3000" spc="-150" dirty="0" smtClean="0"/>
              <a:t> (o </a:t>
            </a:r>
            <a:r>
              <a:rPr lang="en-US" sz="3000" spc="-150" dirty="0" err="1" smtClean="0"/>
              <a:t>magnético</a:t>
            </a:r>
            <a:r>
              <a:rPr lang="en-US" sz="3000" spc="-150" dirty="0" smtClean="0"/>
              <a:t>) </a:t>
            </a:r>
            <a:r>
              <a:rPr lang="en-US" sz="3000" spc="-150" dirty="0" err="1" smtClean="0"/>
              <a:t>orientado</a:t>
            </a:r>
            <a:r>
              <a:rPr lang="en-US" sz="3000" spc="-150" dirty="0" smtClean="0"/>
              <a:t> (o </a:t>
            </a:r>
            <a:r>
              <a:rPr lang="en-US" sz="3000" spc="-150" dirty="0" err="1" smtClean="0"/>
              <a:t>polarizado</a:t>
            </a:r>
            <a:r>
              <a:rPr lang="en-US" sz="3000" spc="-150" dirty="0" smtClean="0"/>
              <a:t>) de una </a:t>
            </a:r>
            <a:r>
              <a:rPr lang="en-US" sz="3000" spc="-150" dirty="0" err="1" smtClean="0"/>
              <a:t>manera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específica</a:t>
            </a:r>
            <a:endParaRPr lang="en-US" sz="3000" spc="-150" dirty="0" smtClean="0"/>
          </a:p>
          <a:p>
            <a:pPr eaLnBrk="1" hangingPunct="1">
              <a:lnSpc>
                <a:spcPct val="80000"/>
              </a:lnSpc>
            </a:pPr>
            <a:r>
              <a:rPr lang="en-US" sz="3000" spc="-150" dirty="0" smtClean="0"/>
              <a:t>El </a:t>
            </a:r>
            <a:r>
              <a:rPr lang="en-US" sz="3000" spc="-150" dirty="0" err="1" smtClean="0"/>
              <a:t>cambio</a:t>
            </a:r>
            <a:r>
              <a:rPr lang="en-US" sz="3000" spc="-150" dirty="0" smtClean="0"/>
              <a:t> de </a:t>
            </a:r>
            <a:r>
              <a:rPr lang="en-US" sz="3000" spc="-150" dirty="0" err="1" smtClean="0"/>
              <a:t>polarización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despúes</a:t>
            </a:r>
            <a:r>
              <a:rPr lang="en-US" sz="3000" spc="-150" dirty="0" smtClean="0"/>
              <a:t> de ser </a:t>
            </a:r>
            <a:r>
              <a:rPr lang="en-US" sz="3000" spc="-150" dirty="0" err="1" smtClean="0"/>
              <a:t>reflejado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es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medido</a:t>
            </a:r>
            <a:r>
              <a:rPr lang="en-US" sz="3000" spc="-150" dirty="0" smtClean="0"/>
              <a:t> y el </a:t>
            </a:r>
            <a:r>
              <a:rPr lang="en-US" sz="3000" spc="-150" dirty="0" err="1" smtClean="0"/>
              <a:t>grosor</a:t>
            </a:r>
            <a:r>
              <a:rPr lang="en-US" sz="3000" spc="-150" dirty="0" smtClean="0"/>
              <a:t> de la </a:t>
            </a:r>
            <a:r>
              <a:rPr lang="en-US" sz="3000" spc="-150" dirty="0" err="1" smtClean="0"/>
              <a:t>película</a:t>
            </a:r>
            <a:r>
              <a:rPr lang="en-US" sz="3000" spc="-150" dirty="0" smtClean="0"/>
              <a:t> se </a:t>
            </a:r>
            <a:r>
              <a:rPr lang="en-US" sz="3000" spc="-150" dirty="0" err="1" smtClean="0"/>
              <a:t>determina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basado</a:t>
            </a:r>
            <a:r>
              <a:rPr lang="en-US" sz="3000" spc="-150" dirty="0" smtClean="0"/>
              <a:t> en la </a:t>
            </a:r>
            <a:r>
              <a:rPr lang="en-US" sz="3000" spc="-150" dirty="0" err="1" smtClean="0"/>
              <a:t>información</a:t>
            </a:r>
            <a:r>
              <a:rPr lang="en-US" sz="3000" spc="-150" dirty="0" smtClean="0"/>
              <a:t>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000" spc="-150" dirty="0" err="1" smtClean="0"/>
              <a:t>Ángulo</a:t>
            </a:r>
            <a:r>
              <a:rPr lang="en-US" sz="3000" spc="-150" dirty="0" smtClean="0"/>
              <a:t> de </a:t>
            </a:r>
            <a:r>
              <a:rPr lang="en-US" sz="3000" spc="-150" dirty="0" err="1" smtClean="0"/>
              <a:t>reflexión</a:t>
            </a:r>
            <a:endParaRPr lang="en-US" sz="3000" spc="-15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3000" spc="-150" dirty="0" err="1" smtClean="0"/>
              <a:t>Índice</a:t>
            </a:r>
            <a:r>
              <a:rPr lang="en-US" sz="3000" spc="-150" dirty="0" smtClean="0"/>
              <a:t> de </a:t>
            </a:r>
            <a:r>
              <a:rPr lang="en-US" sz="3000" spc="-150" dirty="0" err="1" smtClean="0"/>
              <a:t>refracción</a:t>
            </a:r>
            <a:endParaRPr lang="en-US" sz="3000" spc="-150" dirty="0" smtClean="0"/>
          </a:p>
          <a:p>
            <a:pPr eaLnBrk="1" hangingPunct="1">
              <a:lnSpc>
                <a:spcPct val="80000"/>
              </a:lnSpc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Elipsometría</a:t>
            </a:r>
          </a:p>
        </p:txBody>
      </p:sp>
      <p:pic>
        <p:nvPicPr>
          <p:cNvPr id="20483" name="Picture 5" descr="variable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33800" y="1676400"/>
            <a:ext cx="4981575" cy="3886200"/>
          </a:xfrm>
          <a:noFill/>
        </p:spPr>
      </p:pic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212725" y="1636713"/>
            <a:ext cx="298767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/>
              <a:t>El </a:t>
            </a:r>
            <a:r>
              <a:rPr lang="en-US" sz="1800" dirty="0" err="1"/>
              <a:t>elipsómetro</a:t>
            </a:r>
            <a:r>
              <a:rPr lang="en-US" sz="1800" dirty="0"/>
              <a:t> en el </a:t>
            </a:r>
            <a:r>
              <a:rPr lang="en-US" sz="1800" dirty="0" err="1"/>
              <a:t>Nanofab</a:t>
            </a:r>
            <a:r>
              <a:rPr lang="en-US" sz="1800" dirty="0"/>
              <a:t> </a:t>
            </a:r>
            <a:r>
              <a:rPr lang="en-US" sz="1800" dirty="0" smtClean="0"/>
              <a:t>(PENN State University) </a:t>
            </a:r>
            <a:r>
              <a:rPr lang="en-US" sz="1800" dirty="0" err="1" smtClean="0"/>
              <a:t>es</a:t>
            </a:r>
            <a:r>
              <a:rPr lang="en-US" sz="1800" dirty="0" smtClean="0"/>
              <a:t> </a:t>
            </a:r>
            <a:r>
              <a:rPr lang="en-US" sz="1800" dirty="0"/>
              <a:t>un </a:t>
            </a:r>
            <a:r>
              <a:rPr lang="en-US" sz="1800" dirty="0" err="1"/>
              <a:t>Elipsómetro</a:t>
            </a:r>
            <a:r>
              <a:rPr lang="en-US" sz="1800" dirty="0"/>
              <a:t> </a:t>
            </a:r>
            <a:r>
              <a:rPr lang="en-US" sz="1800" dirty="0" err="1"/>
              <a:t>Espectroscopico</a:t>
            </a:r>
            <a:r>
              <a:rPr lang="en-US" sz="1800" dirty="0"/>
              <a:t> de Angulo </a:t>
            </a:r>
            <a:r>
              <a:rPr lang="en-US" sz="1800" dirty="0" smtClean="0"/>
              <a:t>variable.</a:t>
            </a:r>
            <a:endParaRPr lang="en-US" sz="1800" dirty="0"/>
          </a:p>
          <a:p>
            <a:r>
              <a:rPr lang="en-US" sz="1800" dirty="0"/>
              <a:t>(</a:t>
            </a:r>
            <a:r>
              <a:rPr lang="en-US" sz="1800" dirty="0" err="1"/>
              <a:t>Gaertner</a:t>
            </a:r>
            <a:r>
              <a:rPr lang="en-US" sz="1800" dirty="0"/>
              <a:t> Scientific L116C </a:t>
            </a:r>
            <a:r>
              <a:rPr lang="en-US" sz="1800" dirty="0" err="1"/>
              <a:t>Ellipsometer</a:t>
            </a:r>
            <a:r>
              <a:rPr lang="en-US" sz="1800" dirty="0"/>
              <a:t> ).</a:t>
            </a:r>
          </a:p>
          <a:p>
            <a:endParaRPr lang="en-US" sz="1800" dirty="0"/>
          </a:p>
          <a:p>
            <a:r>
              <a:rPr lang="en-US" sz="1800" dirty="0" err="1"/>
              <a:t>Esto</a:t>
            </a:r>
            <a:r>
              <a:rPr lang="en-US" sz="1800" dirty="0"/>
              <a:t> se </a:t>
            </a:r>
            <a:r>
              <a:rPr lang="en-US" sz="1800" dirty="0" err="1"/>
              <a:t>refiere</a:t>
            </a:r>
            <a:r>
              <a:rPr lang="en-US" sz="1800" dirty="0"/>
              <a:t> a la </a:t>
            </a:r>
            <a:r>
              <a:rPr lang="en-US" sz="1800" dirty="0" err="1"/>
              <a:t>habilidad</a:t>
            </a:r>
            <a:r>
              <a:rPr lang="en-US" sz="1800" dirty="0"/>
              <a:t> de la </a:t>
            </a:r>
            <a:r>
              <a:rPr lang="en-US" sz="1800" dirty="0" err="1"/>
              <a:t>máquina</a:t>
            </a:r>
            <a:r>
              <a:rPr lang="en-US" sz="1800" dirty="0"/>
              <a:t> de </a:t>
            </a:r>
            <a:r>
              <a:rPr lang="en-US" sz="1800" dirty="0" err="1"/>
              <a:t>variar</a:t>
            </a:r>
            <a:r>
              <a:rPr lang="en-US" sz="1800" dirty="0"/>
              <a:t> el </a:t>
            </a:r>
            <a:r>
              <a:rPr lang="en-US" sz="1800" dirty="0" err="1"/>
              <a:t>á</a:t>
            </a:r>
            <a:r>
              <a:rPr lang="en-US" sz="1800" dirty="0" err="1" smtClean="0"/>
              <a:t>ngulo</a:t>
            </a:r>
            <a:r>
              <a:rPr lang="en-US" sz="1800" dirty="0" smtClean="0"/>
              <a:t> </a:t>
            </a:r>
            <a:r>
              <a:rPr lang="en-US" sz="1800" dirty="0"/>
              <a:t>de </a:t>
            </a:r>
            <a:r>
              <a:rPr lang="en-US" sz="1800" dirty="0" err="1"/>
              <a:t>luz</a:t>
            </a:r>
            <a:r>
              <a:rPr lang="en-US" sz="1800" dirty="0"/>
              <a:t> </a:t>
            </a:r>
            <a:r>
              <a:rPr lang="en-US" sz="1800" dirty="0" err="1"/>
              <a:t>incidente</a:t>
            </a:r>
            <a:r>
              <a:rPr lang="en-US" sz="1800" dirty="0"/>
              <a:t>, </a:t>
            </a:r>
            <a:r>
              <a:rPr lang="en-US" sz="1800" dirty="0" err="1"/>
              <a:t>optimizando</a:t>
            </a:r>
            <a:r>
              <a:rPr lang="en-US" sz="1800" dirty="0"/>
              <a:t> </a:t>
            </a:r>
            <a:r>
              <a:rPr lang="en-US" sz="1800" dirty="0" err="1"/>
              <a:t>las</a:t>
            </a:r>
            <a:r>
              <a:rPr lang="en-US" sz="1800" dirty="0"/>
              <a:t> </a:t>
            </a:r>
            <a:r>
              <a:rPr lang="en-US" sz="1800" dirty="0" err="1" smtClean="0"/>
              <a:t>mediciones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572000" y="5581650"/>
            <a:ext cx="35814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>
                <a:cs typeface="Arial" charset="0"/>
              </a:rPr>
              <a:t>Dominio Público: Imagen Generada por  CNEU Staff para uso libre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 txBox="1">
            <a:spLocks/>
          </p:cNvSpPr>
          <p:nvPr/>
        </p:nvSpPr>
        <p:spPr bwMode="auto">
          <a:xfrm>
            <a:off x="533400" y="838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4400" b="1" dirty="0" err="1">
                <a:solidFill>
                  <a:schemeClr val="tx2"/>
                </a:solidFill>
                <a:cs typeface="Arial" charset="0"/>
              </a:rPr>
              <a:t>Unidad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 5</a:t>
            </a:r>
            <a:br>
              <a:rPr lang="en-US" sz="4400" b="1" dirty="0">
                <a:solidFill>
                  <a:schemeClr val="tx2"/>
                </a:solidFill>
                <a:cs typeface="Arial" charset="0"/>
              </a:rPr>
            </a:br>
            <a:r>
              <a:rPr lang="en-US" sz="4400" b="1" dirty="0" err="1">
                <a:solidFill>
                  <a:schemeClr val="tx2"/>
                </a:solidFill>
                <a:cs typeface="Arial" charset="0"/>
              </a:rPr>
              <a:t>Herramientas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4400" b="1" dirty="0" err="1">
                <a:solidFill>
                  <a:schemeClr val="tx2"/>
                </a:solidFill>
                <a:cs typeface="Arial" charset="0"/>
              </a:rPr>
              <a:t>Básicas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 de </a:t>
            </a:r>
            <a:r>
              <a:rPr lang="en-US" sz="4400" b="1" dirty="0" err="1">
                <a:solidFill>
                  <a:schemeClr val="tx2"/>
                </a:solidFill>
                <a:cs typeface="Arial" charset="0"/>
              </a:rPr>
              <a:t>Caracterización</a:t>
            </a:r>
            <a:endParaRPr lang="en-US" sz="4400" b="1" dirty="0">
              <a:solidFill>
                <a:schemeClr val="tx2"/>
              </a:solidFill>
              <a:cs typeface="Arial" charset="0"/>
            </a:endParaRPr>
          </a:p>
          <a:p>
            <a:pPr algn="ctr" eaLnBrk="0" hangingPunct="0"/>
            <a:endParaRPr lang="en-US" sz="4400" b="1" dirty="0">
              <a:solidFill>
                <a:schemeClr val="tx2"/>
              </a:solidFill>
              <a:cs typeface="Arial" charset="0"/>
            </a:endParaRPr>
          </a:p>
          <a:p>
            <a:pPr algn="ctr" eaLnBrk="0" hangingPunct="0"/>
            <a:r>
              <a:rPr lang="en-US" sz="4400" b="1" dirty="0" err="1" smtClean="0">
                <a:solidFill>
                  <a:schemeClr val="tx2"/>
                </a:solidFill>
                <a:cs typeface="Arial" charset="0"/>
              </a:rPr>
              <a:t>Conferencia</a:t>
            </a:r>
            <a:r>
              <a:rPr lang="en-US" sz="4400" b="1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1</a:t>
            </a:r>
          </a:p>
          <a:p>
            <a:pPr algn="ctr" eaLnBrk="0" hangingPunct="0"/>
            <a:r>
              <a:rPr lang="en-US" sz="4400" b="1" dirty="0" err="1">
                <a:solidFill>
                  <a:schemeClr val="tx2"/>
                </a:solidFill>
                <a:cs typeface="Arial" charset="0"/>
              </a:rPr>
              <a:t>Herramientas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4400" b="1" dirty="0" err="1">
                <a:solidFill>
                  <a:schemeClr val="tx2"/>
                </a:solidFill>
                <a:cs typeface="Arial" charset="0"/>
              </a:rPr>
              <a:t>Básicas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 de </a:t>
            </a:r>
            <a:r>
              <a:rPr lang="en-US" sz="4400" b="1" dirty="0" err="1">
                <a:solidFill>
                  <a:schemeClr val="tx2"/>
                </a:solidFill>
                <a:cs typeface="Arial" charset="0"/>
              </a:rPr>
              <a:t>Caracterización</a:t>
            </a:r>
            <a:endParaRPr lang="en-US" sz="4400" b="1" dirty="0">
              <a:solidFill>
                <a:schemeClr val="tx2"/>
              </a:solidFill>
              <a:cs typeface="Arial" charset="0"/>
            </a:endParaRPr>
          </a:p>
          <a:p>
            <a:pPr algn="ctr" eaLnBrk="0" hangingPunct="0"/>
            <a:endParaRPr lang="en-US" sz="4400" b="1" dirty="0">
              <a:solidFill>
                <a:schemeClr val="tx2"/>
              </a:solidFill>
              <a:cs typeface="Arial" charset="0"/>
            </a:endParaRPr>
          </a:p>
          <a:p>
            <a:pPr algn="ctr" eaLnBrk="0" hangingPunct="0"/>
            <a:endParaRPr lang="en-US" sz="4400" dirty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Elipsometría</a:t>
            </a:r>
          </a:p>
        </p:txBody>
      </p:sp>
      <p:grpSp>
        <p:nvGrpSpPr>
          <p:cNvPr id="21507" name="Group 100"/>
          <p:cNvGrpSpPr>
            <a:grpSpLocks/>
          </p:cNvGrpSpPr>
          <p:nvPr/>
        </p:nvGrpSpPr>
        <p:grpSpPr bwMode="auto">
          <a:xfrm>
            <a:off x="228600" y="1371600"/>
            <a:ext cx="8729663" cy="4986338"/>
            <a:chOff x="228600" y="1371600"/>
            <a:chExt cx="8729476" cy="4986782"/>
          </a:xfrm>
        </p:grpSpPr>
        <p:grpSp>
          <p:nvGrpSpPr>
            <p:cNvPr id="21509" name="Group 90"/>
            <p:cNvGrpSpPr>
              <a:grpSpLocks/>
            </p:cNvGrpSpPr>
            <p:nvPr/>
          </p:nvGrpSpPr>
          <p:grpSpPr bwMode="auto">
            <a:xfrm>
              <a:off x="228600" y="1371600"/>
              <a:ext cx="8729476" cy="4986782"/>
              <a:chOff x="304800" y="1676400"/>
              <a:chExt cx="8729476" cy="4986782"/>
            </a:xfrm>
          </p:grpSpPr>
          <p:sp>
            <p:nvSpPr>
              <p:cNvPr id="11" name="Cube 10"/>
              <p:cNvSpPr/>
              <p:nvPr/>
            </p:nvSpPr>
            <p:spPr>
              <a:xfrm rot="3360431" flipV="1">
                <a:off x="7679274" y="2752078"/>
                <a:ext cx="1795623" cy="914380"/>
              </a:xfrm>
              <a:prstGeom prst="cube">
                <a:avLst>
                  <a:gd name="adj" fmla="val 59989"/>
                </a:avLst>
              </a:prstGeom>
              <a:solidFill>
                <a:srgbClr val="FFC000"/>
              </a:solidFill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1512" name="Group 89"/>
              <p:cNvGrpSpPr>
                <a:grpSpLocks/>
              </p:cNvGrpSpPr>
              <p:nvPr/>
            </p:nvGrpSpPr>
            <p:grpSpPr bwMode="auto">
              <a:xfrm>
                <a:off x="304800" y="1676400"/>
                <a:ext cx="8381529" cy="4986782"/>
                <a:chOff x="304800" y="1676400"/>
                <a:chExt cx="8381529" cy="4986782"/>
              </a:xfrm>
            </p:grpSpPr>
            <p:sp>
              <p:nvSpPr>
                <p:cNvPr id="5" name="Can 4"/>
                <p:cNvSpPr/>
                <p:nvPr/>
              </p:nvSpPr>
              <p:spPr>
                <a:xfrm rot="7478130">
                  <a:off x="547641" y="2767165"/>
                  <a:ext cx="762068" cy="990579"/>
                </a:xfrm>
                <a:prstGeom prst="can">
                  <a:avLst/>
                </a:prstGeom>
                <a:solidFill>
                  <a:srgbClr val="00B0F0"/>
                </a:solidFill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" name="Cube 5"/>
                <p:cNvSpPr/>
                <p:nvPr/>
              </p:nvSpPr>
              <p:spPr>
                <a:xfrm>
                  <a:off x="2514553" y="5486739"/>
                  <a:ext cx="3733720" cy="990688"/>
                </a:xfrm>
                <a:prstGeom prst="cube">
                  <a:avLst>
                    <a:gd name="adj" fmla="val 82664"/>
                  </a:avLst>
                </a:prstGeom>
                <a:solidFill>
                  <a:schemeClr val="accent3">
                    <a:lumMod val="65000"/>
                  </a:schemeClr>
                </a:solidFill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" name="Can 6"/>
                <p:cNvSpPr/>
                <p:nvPr/>
              </p:nvSpPr>
              <p:spPr>
                <a:xfrm>
                  <a:off x="3124139" y="5562946"/>
                  <a:ext cx="2438348" cy="609654"/>
                </a:xfrm>
                <a:prstGeom prst="can">
                  <a:avLst>
                    <a:gd name="adj" fmla="val 50000"/>
                  </a:avLst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" name="Bevel 7"/>
                <p:cNvSpPr/>
                <p:nvPr/>
              </p:nvSpPr>
              <p:spPr>
                <a:xfrm rot="2181618">
                  <a:off x="1855755" y="3614911"/>
                  <a:ext cx="250820" cy="1200257"/>
                </a:xfrm>
                <a:prstGeom prst="bevel">
                  <a:avLst>
                    <a:gd name="adj" fmla="val 42115"/>
                  </a:avLst>
                </a:prstGeom>
                <a:solidFill>
                  <a:srgbClr val="92D050"/>
                </a:solidFill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4" name="Bevel 13"/>
                <p:cNvSpPr/>
                <p:nvPr/>
              </p:nvSpPr>
              <p:spPr>
                <a:xfrm rot="19723471">
                  <a:off x="5813307" y="4343637"/>
                  <a:ext cx="295269" cy="1051019"/>
                </a:xfrm>
                <a:prstGeom prst="bevel">
                  <a:avLst>
                    <a:gd name="adj" fmla="val 42115"/>
                  </a:avLst>
                </a:prstGeom>
                <a:solidFill>
                  <a:srgbClr val="92D050"/>
                </a:solidFill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9" name="Cube 18"/>
                <p:cNvSpPr/>
                <p:nvPr/>
              </p:nvSpPr>
              <p:spPr>
                <a:xfrm>
                  <a:off x="3921047" y="5602638"/>
                  <a:ext cx="761984" cy="190517"/>
                </a:xfrm>
                <a:prstGeom prst="cube">
                  <a:avLst/>
                </a:prstGeom>
                <a:solidFill>
                  <a:srgbClr val="FFC000"/>
                </a:solidFill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21" name="Straight Arrow Connector 20"/>
                <p:cNvCxnSpPr>
                  <a:stCxn id="21520" idx="0"/>
                </p:cNvCxnSpPr>
                <p:nvPr/>
              </p:nvCxnSpPr>
              <p:spPr>
                <a:xfrm flipH="1" flipV="1">
                  <a:off x="5791082" y="6020187"/>
                  <a:ext cx="741347" cy="304827"/>
                </a:xfrm>
                <a:prstGeom prst="straightConnector1">
                  <a:avLst/>
                </a:prstGeom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20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5943600" y="6324600"/>
                  <a:ext cx="1176900" cy="338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Plataforma</a:t>
                  </a:r>
                </a:p>
              </p:txBody>
            </p:sp>
            <p:sp>
              <p:nvSpPr>
                <p:cNvPr id="21521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6629400" y="1676400"/>
                  <a:ext cx="2056929" cy="338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Cámara/fotodetector</a:t>
                  </a:r>
                </a:p>
              </p:txBody>
            </p:sp>
            <p:grpSp>
              <p:nvGrpSpPr>
                <p:cNvPr id="21522" name="Group 27"/>
                <p:cNvGrpSpPr>
                  <a:grpSpLocks/>
                </p:cNvGrpSpPr>
                <p:nvPr/>
              </p:nvGrpSpPr>
              <p:grpSpPr bwMode="auto">
                <a:xfrm rot="-2082992">
                  <a:off x="6976497" y="3600056"/>
                  <a:ext cx="1106487" cy="762000"/>
                  <a:chOff x="5561013" y="3276600"/>
                  <a:chExt cx="1106487" cy="762000"/>
                </a:xfrm>
              </p:grpSpPr>
              <p:sp>
                <p:nvSpPr>
                  <p:cNvPr id="25" name="Can 24"/>
                  <p:cNvSpPr/>
                  <p:nvPr/>
                </p:nvSpPr>
                <p:spPr bwMode="auto">
                  <a:xfrm rot="16200000">
                    <a:off x="5738747" y="3270770"/>
                    <a:ext cx="685861" cy="749284"/>
                  </a:xfrm>
                  <a:prstGeom prst="can">
                    <a:avLst/>
                  </a:prstGeom>
                  <a:ln>
                    <a:solidFill>
                      <a:schemeClr val="accent4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6" name="Can 25"/>
                  <p:cNvSpPr/>
                  <p:nvPr/>
                </p:nvSpPr>
                <p:spPr bwMode="auto">
                  <a:xfrm rot="16200000">
                    <a:off x="5502057" y="3505748"/>
                    <a:ext cx="346106" cy="268281"/>
                  </a:xfrm>
                  <a:prstGeom prst="can">
                    <a:avLst/>
                  </a:prstGeom>
                  <a:ln>
                    <a:solidFill>
                      <a:schemeClr val="accent4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7" name="Flowchart: Display 26"/>
                  <p:cNvSpPr/>
                  <p:nvPr/>
                </p:nvSpPr>
                <p:spPr bwMode="auto">
                  <a:xfrm>
                    <a:off x="6266377" y="3262026"/>
                    <a:ext cx="380992" cy="765243"/>
                  </a:xfrm>
                  <a:prstGeom prst="flowChartDisplay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solidFill>
                      <a:schemeClr val="accent4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cxnSp>
              <p:nvCxnSpPr>
                <p:cNvPr id="30" name="Straight Arrow Connector 29"/>
                <p:cNvCxnSpPr/>
                <p:nvPr/>
              </p:nvCxnSpPr>
              <p:spPr>
                <a:xfrm rot="16200000" flipH="1">
                  <a:off x="7429305" y="2095567"/>
                  <a:ext cx="762068" cy="533389"/>
                </a:xfrm>
                <a:prstGeom prst="straightConnector1">
                  <a:avLst/>
                </a:prstGeom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24" name="TextBox 30"/>
                <p:cNvSpPr txBox="1">
                  <a:spLocks noChangeArrowheads="1"/>
                </p:cNvSpPr>
                <p:nvPr/>
              </p:nvSpPr>
              <p:spPr bwMode="auto">
                <a:xfrm>
                  <a:off x="6629400" y="2514600"/>
                  <a:ext cx="1277887" cy="338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Microscopio</a:t>
                  </a:r>
                </a:p>
              </p:txBody>
            </p:sp>
            <p:cxnSp>
              <p:nvCxnSpPr>
                <p:cNvPr id="33" name="Straight Arrow Connector 32"/>
                <p:cNvCxnSpPr>
                  <a:stCxn id="21524" idx="2"/>
                  <a:endCxn id="25" idx="4"/>
                </p:cNvCxnSpPr>
                <p:nvPr/>
              </p:nvCxnSpPr>
              <p:spPr>
                <a:xfrm>
                  <a:off x="7269013" y="2852843"/>
                  <a:ext cx="31749" cy="854151"/>
                </a:xfrm>
                <a:prstGeom prst="straightConnector1">
                  <a:avLst/>
                </a:prstGeom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urved Connector 40"/>
                <p:cNvCxnSpPr>
                  <a:stCxn id="5" idx="1"/>
                  <a:endCxn id="8" idx="4"/>
                </p:cNvCxnSpPr>
                <p:nvPr/>
              </p:nvCxnSpPr>
              <p:spPr>
                <a:xfrm>
                  <a:off x="1336653" y="3543466"/>
                  <a:ext cx="542913" cy="596953"/>
                </a:xfrm>
                <a:prstGeom prst="curvedConnector3">
                  <a:avLst>
                    <a:gd name="adj1" fmla="val 50000"/>
                  </a:avLst>
                </a:prstGeom>
                <a:ln w="28575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27" name="TextBox 41"/>
                <p:cNvSpPr txBox="1">
                  <a:spLocks noChangeArrowheads="1"/>
                </p:cNvSpPr>
                <p:nvPr/>
              </p:nvSpPr>
              <p:spPr bwMode="auto">
                <a:xfrm>
                  <a:off x="1905000" y="3048000"/>
                  <a:ext cx="1220180" cy="338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Polarizador</a:t>
                  </a:r>
                </a:p>
              </p:txBody>
            </p:sp>
            <p:cxnSp>
              <p:nvCxnSpPr>
                <p:cNvPr id="56" name="Straight Arrow Connector 55"/>
                <p:cNvCxnSpPr>
                  <a:stCxn id="8" idx="0"/>
                  <a:endCxn id="96" idx="1"/>
                </p:cNvCxnSpPr>
                <p:nvPr/>
              </p:nvCxnSpPr>
              <p:spPr>
                <a:xfrm>
                  <a:off x="2082762" y="4289658"/>
                  <a:ext cx="849295" cy="585840"/>
                </a:xfrm>
                <a:prstGeom prst="straightConnector1">
                  <a:avLst/>
                </a:prstGeom>
                <a:ln w="28575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Arrow Connector 57"/>
                <p:cNvCxnSpPr>
                  <a:endCxn id="8" idx="6"/>
                </p:cNvCxnSpPr>
                <p:nvPr/>
              </p:nvCxnSpPr>
              <p:spPr>
                <a:xfrm rot="5400000">
                  <a:off x="2235926" y="3377572"/>
                  <a:ext cx="455654" cy="253995"/>
                </a:xfrm>
                <a:prstGeom prst="straightConnector1">
                  <a:avLst/>
                </a:prstGeom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30" name="TextBox 58"/>
                <p:cNvSpPr txBox="1">
                  <a:spLocks noChangeArrowheads="1"/>
                </p:cNvSpPr>
                <p:nvPr/>
              </p:nvSpPr>
              <p:spPr bwMode="auto">
                <a:xfrm>
                  <a:off x="5334000" y="3657600"/>
                  <a:ext cx="1151252" cy="338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Analizador</a:t>
                  </a:r>
                </a:p>
              </p:txBody>
            </p:sp>
            <p:cxnSp>
              <p:nvCxnSpPr>
                <p:cNvPr id="61" name="Straight Arrow Connector 60"/>
                <p:cNvCxnSpPr>
                  <a:stCxn id="21530" idx="2"/>
                  <a:endCxn id="14" idx="6"/>
                </p:cNvCxnSpPr>
                <p:nvPr/>
              </p:nvCxnSpPr>
              <p:spPr>
                <a:xfrm flipH="1">
                  <a:off x="5687897" y="3995945"/>
                  <a:ext cx="222245" cy="423900"/>
                </a:xfrm>
                <a:prstGeom prst="straightConnector1">
                  <a:avLst/>
                </a:prstGeom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/>
                <p:cNvCxnSpPr>
                  <a:endCxn id="14" idx="4"/>
                </p:cNvCxnSpPr>
                <p:nvPr/>
              </p:nvCxnSpPr>
              <p:spPr>
                <a:xfrm flipV="1">
                  <a:off x="4419512" y="4945354"/>
                  <a:ext cx="1416020" cy="693799"/>
                </a:xfrm>
                <a:prstGeom prst="straightConnector1">
                  <a:avLst/>
                </a:prstGeom>
                <a:ln w="28575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>
                  <a:stCxn id="96" idx="4"/>
                  <a:endCxn id="19" idx="1"/>
                </p:cNvCxnSpPr>
                <p:nvPr/>
              </p:nvCxnSpPr>
              <p:spPr>
                <a:xfrm>
                  <a:off x="3252725" y="5081891"/>
                  <a:ext cx="1025503" cy="568376"/>
                </a:xfrm>
                <a:prstGeom prst="straightConnector1">
                  <a:avLst/>
                </a:prstGeom>
                <a:ln w="38100">
                  <a:solidFill>
                    <a:srgbClr val="C00000"/>
                  </a:solidFill>
                  <a:prstDash val="sys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Curved Connector 72"/>
                <p:cNvCxnSpPr>
                  <a:stCxn id="14" idx="0"/>
                  <a:endCxn id="26" idx="1"/>
                </p:cNvCxnSpPr>
                <p:nvPr/>
              </p:nvCxnSpPr>
              <p:spPr>
                <a:xfrm flipV="1">
                  <a:off x="6087939" y="4296008"/>
                  <a:ext cx="987404" cy="496932"/>
                </a:xfrm>
                <a:prstGeom prst="curvedConnector3">
                  <a:avLst>
                    <a:gd name="adj1" fmla="val 50000"/>
                  </a:avLst>
                </a:prstGeom>
                <a:ln w="28575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Curved Connector 73"/>
                <p:cNvCxnSpPr/>
                <p:nvPr/>
              </p:nvCxnSpPr>
              <p:spPr>
                <a:xfrm flipV="1">
                  <a:off x="8000835" y="3276742"/>
                  <a:ext cx="457190" cy="420725"/>
                </a:xfrm>
                <a:prstGeom prst="curvedConnector3">
                  <a:avLst>
                    <a:gd name="adj1" fmla="val 50000"/>
                  </a:avLst>
                </a:prstGeom>
                <a:ln w="28575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36" name="TextBox 76"/>
                <p:cNvSpPr txBox="1">
                  <a:spLocks noChangeArrowheads="1"/>
                </p:cNvSpPr>
                <p:nvPr/>
              </p:nvSpPr>
              <p:spPr bwMode="auto">
                <a:xfrm>
                  <a:off x="304800" y="1981200"/>
                  <a:ext cx="2135475" cy="338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Fuente de luz (Láser)</a:t>
                  </a:r>
                </a:p>
              </p:txBody>
            </p:sp>
            <p:cxnSp>
              <p:nvCxnSpPr>
                <p:cNvPr id="79" name="Straight Arrow Connector 78"/>
                <p:cNvCxnSpPr/>
                <p:nvPr/>
              </p:nvCxnSpPr>
              <p:spPr>
                <a:xfrm rot="5400000">
                  <a:off x="418258" y="2704398"/>
                  <a:ext cx="838275" cy="1587"/>
                </a:xfrm>
                <a:prstGeom prst="straightConnector1">
                  <a:avLst/>
                </a:prstGeom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38" name="TextBox 79"/>
                <p:cNvSpPr txBox="1">
                  <a:spLocks noChangeArrowheads="1"/>
                </p:cNvSpPr>
                <p:nvPr/>
              </p:nvSpPr>
              <p:spPr bwMode="auto">
                <a:xfrm>
                  <a:off x="3124200" y="3581400"/>
                  <a:ext cx="1471846" cy="338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Compensador</a:t>
                  </a:r>
                </a:p>
              </p:txBody>
            </p:sp>
            <p:sp>
              <p:nvSpPr>
                <p:cNvPr id="21539" name="TextBox 82"/>
                <p:cNvSpPr txBox="1">
                  <a:spLocks noChangeArrowheads="1"/>
                </p:cNvSpPr>
                <p:nvPr/>
              </p:nvSpPr>
              <p:spPr bwMode="auto">
                <a:xfrm>
                  <a:off x="4114800" y="4572000"/>
                  <a:ext cx="912409" cy="338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Película</a:t>
                  </a:r>
                </a:p>
              </p:txBody>
            </p:sp>
            <p:cxnSp>
              <p:nvCxnSpPr>
                <p:cNvPr id="85" name="Straight Arrow Connector 84"/>
                <p:cNvCxnSpPr>
                  <a:stCxn id="21539" idx="2"/>
                  <a:endCxn id="7" idx="1"/>
                </p:cNvCxnSpPr>
                <p:nvPr/>
              </p:nvCxnSpPr>
              <p:spPr>
                <a:xfrm flipH="1">
                  <a:off x="4343313" y="4910426"/>
                  <a:ext cx="228595" cy="652520"/>
                </a:xfrm>
                <a:prstGeom prst="straightConnector1">
                  <a:avLst/>
                </a:prstGeom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41" name="TextBox 85"/>
                <p:cNvSpPr txBox="1">
                  <a:spLocks noChangeArrowheads="1"/>
                </p:cNvSpPr>
                <p:nvPr/>
              </p:nvSpPr>
              <p:spPr bwMode="auto">
                <a:xfrm>
                  <a:off x="1345842" y="5705341"/>
                  <a:ext cx="949279" cy="338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Sustrato</a:t>
                  </a:r>
                </a:p>
              </p:txBody>
            </p:sp>
            <p:cxnSp>
              <p:nvCxnSpPr>
                <p:cNvPr id="88" name="Straight Arrow Connector 87"/>
                <p:cNvCxnSpPr>
                  <a:stCxn id="21541" idx="3"/>
                  <a:endCxn id="7" idx="2"/>
                </p:cNvCxnSpPr>
                <p:nvPr/>
              </p:nvCxnSpPr>
              <p:spPr>
                <a:xfrm flipV="1">
                  <a:off x="2295482" y="5867773"/>
                  <a:ext cx="828657" cy="6351"/>
                </a:xfrm>
                <a:prstGeom prst="straightConnector1">
                  <a:avLst/>
                </a:prstGeom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Arrow Connector 81"/>
                <p:cNvCxnSpPr>
                  <a:stCxn id="21538" idx="2"/>
                </p:cNvCxnSpPr>
                <p:nvPr/>
              </p:nvCxnSpPr>
              <p:spPr>
                <a:xfrm flipH="1">
                  <a:off x="3589267" y="3919738"/>
                  <a:ext cx="271456" cy="371508"/>
                </a:xfrm>
                <a:prstGeom prst="straightConnector1">
                  <a:avLst/>
                </a:prstGeom>
                <a:ln>
                  <a:solidFill>
                    <a:schemeClr val="accent4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6" name="Flowchart: Direct Access Storage 95"/>
            <p:cNvSpPr/>
            <p:nvPr/>
          </p:nvSpPr>
          <p:spPr>
            <a:xfrm rot="1960866">
              <a:off x="2825694" y="4026136"/>
              <a:ext cx="380992" cy="1295515"/>
            </a:xfrm>
            <a:prstGeom prst="flowChartMagneticDru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1508" name="Rectangle 41"/>
          <p:cNvSpPr>
            <a:spLocks noChangeArrowheads="1"/>
          </p:cNvSpPr>
          <p:nvPr/>
        </p:nvSpPr>
        <p:spPr bwMode="auto">
          <a:xfrm>
            <a:off x="239713" y="6242050"/>
            <a:ext cx="362902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 err="1">
                <a:cs typeface="Arial" charset="0"/>
              </a:rPr>
              <a:t>Dominio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Público</a:t>
            </a:r>
            <a:r>
              <a:rPr lang="en-US" sz="900" dirty="0">
                <a:cs typeface="Arial" charset="0"/>
              </a:rPr>
              <a:t>: </a:t>
            </a:r>
            <a:r>
              <a:rPr lang="en-US" sz="900" dirty="0" err="1">
                <a:cs typeface="Arial" charset="0"/>
              </a:rPr>
              <a:t>Imagen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Generada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por</a:t>
            </a:r>
            <a:r>
              <a:rPr lang="en-US" sz="900" dirty="0">
                <a:cs typeface="Arial" charset="0"/>
              </a:rPr>
              <a:t>  CNEU Staff </a:t>
            </a:r>
            <a:r>
              <a:rPr lang="en-US" sz="900" dirty="0" err="1">
                <a:cs typeface="Arial" charset="0"/>
              </a:rPr>
              <a:t>para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uso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libre</a:t>
            </a:r>
            <a:endParaRPr lang="en-US" sz="9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Elipsometría</a:t>
            </a:r>
          </a:p>
        </p:txBody>
      </p:sp>
      <p:graphicFrame>
        <p:nvGraphicFramePr>
          <p:cNvPr id="17456" name="Group 4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6343198"/>
              </p:ext>
            </p:extLst>
          </p:nvPr>
        </p:nvGraphicFramePr>
        <p:xfrm>
          <a:off x="457200" y="1357313"/>
          <a:ext cx="8229600" cy="5122864"/>
        </p:xfrm>
        <a:graphic>
          <a:graphicData uri="http://schemas.openxmlformats.org/drawingml/2006/table">
            <a:tbl>
              <a:tblPr/>
              <a:tblGrid>
                <a:gridCol w="3352800"/>
                <a:gridCol w="4876800"/>
              </a:tblGrid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Especificaciones</a:t>
                      </a:r>
                      <a:endParaRPr kumimoji="0" lang="en-US" sz="12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Gaertner L115S-8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Fuente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luz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láser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Helio-Neón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632.8 nm (color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rojo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+mn-cs"/>
                        </a:rPr>
                        <a:t>Ángulos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+mn-cs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+mn-cs"/>
                        </a:rPr>
                        <a:t>incidencia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50º y 70º son los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más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usados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Dimensiones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del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haz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rayo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 x 1.6 mm a 50º y 1.0 x 3.0mm a 70º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Método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Medición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Cuatro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detectores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voltaje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son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usados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para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determinar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el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estado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la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polarización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la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luz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del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haz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rayo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reflejado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Son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calculados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los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parámetros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superficie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Psi y Delta, el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índice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refracción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y el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grosor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película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grosor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películas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 a 6000 nm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Exactitud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± 3 Angstroms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Repetibilidad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± 1 Angstrom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Índice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refractivo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± 0.005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Modos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barrido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Seleccionable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el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operador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; 5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puntos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9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puntos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rejilla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XY o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mapa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contorno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Etapas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barrido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Rotación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con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etapas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traslación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con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motores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paso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a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paso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 del motor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paso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a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paso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(Stepping Motor Drive Source)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Dos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ejes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controlador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programable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manualmente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controlado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computador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Incremento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barridos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0.01º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rotación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paso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; 0.01 mm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translación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paso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Contenido</a:t>
            </a:r>
            <a:endParaRPr lang="en-US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Introducción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Microscopía</a:t>
            </a:r>
            <a:r>
              <a:rPr lang="en-US" sz="2800" dirty="0" smtClean="0"/>
              <a:t> </a:t>
            </a:r>
            <a:r>
              <a:rPr lang="en-US" sz="2800" dirty="0" err="1" smtClean="0"/>
              <a:t>Óptica</a:t>
            </a:r>
            <a:r>
              <a:rPr lang="en-U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Perfilometría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Elipsometría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0550BF"/>
                </a:solidFill>
              </a:rPr>
              <a:t>Espectrofotometría (Spectrophotometer)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Microscopio</a:t>
            </a:r>
            <a:r>
              <a:rPr lang="en-US" sz="2800" dirty="0" smtClean="0"/>
              <a:t> de </a:t>
            </a:r>
            <a:r>
              <a:rPr lang="en-US" sz="2800" dirty="0" err="1" smtClean="0"/>
              <a:t>Barrido</a:t>
            </a:r>
            <a:r>
              <a:rPr lang="en-US" sz="2800" dirty="0" smtClean="0"/>
              <a:t> </a:t>
            </a:r>
            <a:r>
              <a:rPr lang="en-US" sz="2800" dirty="0" err="1" smtClean="0"/>
              <a:t>Electrónico</a:t>
            </a:r>
            <a:r>
              <a:rPr lang="en-US" sz="2800" dirty="0" smtClean="0"/>
              <a:t> (SEM)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Microscopio</a:t>
            </a:r>
            <a:r>
              <a:rPr lang="en-US" sz="2800" dirty="0" smtClean="0"/>
              <a:t> de </a:t>
            </a:r>
            <a:r>
              <a:rPr lang="en-US" sz="2800" dirty="0" err="1" smtClean="0"/>
              <a:t>Fuerza</a:t>
            </a:r>
            <a:r>
              <a:rPr lang="en-US" sz="2800" dirty="0" smtClean="0"/>
              <a:t> </a:t>
            </a:r>
            <a:r>
              <a:rPr lang="en-US" sz="2800" dirty="0" err="1" smtClean="0"/>
              <a:t>Atómica</a:t>
            </a:r>
            <a:r>
              <a:rPr lang="en-US" sz="2800" dirty="0" smtClean="0"/>
              <a:t> (AFM)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Espectrofotometría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sz="3000" dirty="0" smtClean="0"/>
              <a:t>Se utiliza un espectrofotómetro para medir la absorción de la luz, como una función de la longitud de onda. </a:t>
            </a:r>
            <a:endParaRPr lang="en-US" sz="3000" dirty="0" smtClean="0"/>
          </a:p>
          <a:p>
            <a:pPr eaLnBrk="1" hangingPunct="1">
              <a:spcBef>
                <a:spcPct val="0"/>
              </a:spcBef>
            </a:pPr>
            <a:r>
              <a:rPr lang="es-ES" sz="3000" dirty="0" smtClean="0"/>
              <a:t>En el rango ultra violeta visible, los metales de transición, compuestos orgánicos, y nanopartículas pueden ser identificados.</a:t>
            </a:r>
          </a:p>
          <a:p>
            <a:pPr eaLnBrk="1" hangingPunct="1">
              <a:spcBef>
                <a:spcPct val="0"/>
              </a:spcBef>
            </a:pPr>
            <a:r>
              <a:rPr lang="es-ES" sz="3000" dirty="0" smtClean="0"/>
              <a:t>Muy a menudo, los líquidos son el medio de muestra, pero los gases y los sólidos también se pueden utilizar.</a:t>
            </a: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Espectrofotometría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800" dirty="0" smtClean="0"/>
              <a:t>Hay </a:t>
            </a:r>
            <a:r>
              <a:rPr lang="en-US" sz="2800" dirty="0" err="1" smtClean="0"/>
              <a:t>tres</a:t>
            </a:r>
            <a:r>
              <a:rPr lang="en-US" sz="2800" dirty="0" smtClean="0"/>
              <a:t> </a:t>
            </a:r>
            <a:r>
              <a:rPr lang="en-US" sz="2800" dirty="0" err="1" smtClean="0"/>
              <a:t>componentes</a:t>
            </a:r>
            <a:r>
              <a:rPr lang="en-US" sz="2800" dirty="0" smtClean="0"/>
              <a:t> </a:t>
            </a:r>
            <a:r>
              <a:rPr lang="en-US" sz="2800" dirty="0" err="1" smtClean="0"/>
              <a:t>principales</a:t>
            </a:r>
            <a:r>
              <a:rPr lang="en-US" sz="2800" dirty="0" smtClean="0"/>
              <a:t>:  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400" dirty="0" smtClean="0"/>
              <a:t> Una </a:t>
            </a:r>
            <a:r>
              <a:rPr lang="en-US" sz="2400" dirty="0" err="1" smtClean="0"/>
              <a:t>fuente</a:t>
            </a:r>
            <a:r>
              <a:rPr lang="en-US" sz="2400" dirty="0" smtClean="0"/>
              <a:t> de </a:t>
            </a:r>
            <a:r>
              <a:rPr lang="en-US" sz="2400" dirty="0" err="1" smtClean="0"/>
              <a:t>luz</a:t>
            </a:r>
            <a:endParaRPr lang="en-US" sz="2400" dirty="0" smtClean="0"/>
          </a:p>
          <a:p>
            <a:pPr lvl="1" eaLnBrk="1" hangingPunct="1">
              <a:spcBef>
                <a:spcPct val="0"/>
              </a:spcBef>
            </a:pPr>
            <a:r>
              <a:rPr lang="en-US" sz="2400" dirty="0" smtClean="0"/>
              <a:t> Un </a:t>
            </a:r>
            <a:r>
              <a:rPr lang="en-US" sz="2400" dirty="0" err="1" smtClean="0"/>
              <a:t>soporte</a:t>
            </a:r>
            <a:r>
              <a:rPr lang="en-US" sz="2400" dirty="0" smtClean="0"/>
              <a:t> de </a:t>
            </a:r>
            <a:r>
              <a:rPr lang="en-US" sz="2400" dirty="0" err="1" smtClean="0"/>
              <a:t>muestras</a:t>
            </a:r>
            <a:r>
              <a:rPr lang="en-US" sz="2400" dirty="0" smtClean="0"/>
              <a:t>.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400" dirty="0" smtClean="0"/>
              <a:t> Un detector</a:t>
            </a:r>
          </a:p>
          <a:p>
            <a:pPr eaLnBrk="1" hangingPunct="1">
              <a:spcBef>
                <a:spcPct val="0"/>
              </a:spcBef>
            </a:pPr>
            <a:r>
              <a:rPr lang="es-ES" sz="2800" dirty="0" smtClean="0"/>
              <a:t>La luz pasa a través de la muestra y el porcentaje de luz que alcanza el detector se mide y se compara con un control</a:t>
            </a:r>
            <a:r>
              <a:rPr lang="en-US" sz="2800" dirty="0" smtClean="0"/>
              <a:t>.  </a:t>
            </a:r>
          </a:p>
          <a:p>
            <a:pPr eaLnBrk="1" hangingPunct="1">
              <a:spcBef>
                <a:spcPct val="0"/>
              </a:spcBef>
            </a:pPr>
            <a:r>
              <a:rPr lang="es-ES" sz="2800" dirty="0" smtClean="0"/>
              <a:t>Espejos, lentes, fotodiodos, divisores de haz y </a:t>
            </a:r>
            <a:r>
              <a:rPr lang="es-ES" sz="2800" dirty="0" err="1" smtClean="0"/>
              <a:t>monocromadores</a:t>
            </a:r>
            <a:r>
              <a:rPr lang="es-ES" sz="2800" dirty="0" smtClean="0"/>
              <a:t> se utilizan para dirigir la luz a través del sistema.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</a:rPr>
              <a:t>Gráficas</a:t>
            </a:r>
            <a:r>
              <a:rPr lang="en-US" dirty="0" smtClean="0">
                <a:solidFill>
                  <a:schemeClr val="tx1"/>
                </a:solidFill>
              </a:rPr>
              <a:t> de Espectrofotometría</a:t>
            </a:r>
            <a:endParaRPr lang="en-US" dirty="0" smtClean="0"/>
          </a:p>
        </p:txBody>
      </p:sp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5029200" y="1600200"/>
            <a:ext cx="91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Air</a:t>
            </a:r>
          </a:p>
        </p:txBody>
      </p:sp>
      <p:sp>
        <p:nvSpPr>
          <p:cNvPr id="26628" name="TextBox 7"/>
          <p:cNvSpPr txBox="1">
            <a:spLocks noChangeArrowheads="1"/>
          </p:cNvSpPr>
          <p:nvPr/>
        </p:nvSpPr>
        <p:spPr bwMode="auto">
          <a:xfrm>
            <a:off x="3962400" y="1828800"/>
            <a:ext cx="1752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Bare Substrate</a:t>
            </a:r>
          </a:p>
        </p:txBody>
      </p:sp>
      <p:sp>
        <p:nvSpPr>
          <p:cNvPr id="26629" name="TextBox 8"/>
          <p:cNvSpPr txBox="1">
            <a:spLocks noChangeArrowheads="1"/>
          </p:cNvSpPr>
          <p:nvPr/>
        </p:nvSpPr>
        <p:spPr bwMode="auto">
          <a:xfrm>
            <a:off x="4800600" y="2514600"/>
            <a:ext cx="91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8 sec</a:t>
            </a:r>
          </a:p>
        </p:txBody>
      </p:sp>
      <p:sp>
        <p:nvSpPr>
          <p:cNvPr id="26630" name="TextBox 9"/>
          <p:cNvSpPr txBox="1">
            <a:spLocks noChangeArrowheads="1"/>
          </p:cNvSpPr>
          <p:nvPr/>
        </p:nvSpPr>
        <p:spPr bwMode="auto">
          <a:xfrm>
            <a:off x="4724400" y="2709863"/>
            <a:ext cx="9144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16 sec</a:t>
            </a:r>
          </a:p>
        </p:txBody>
      </p:sp>
      <p:sp>
        <p:nvSpPr>
          <p:cNvPr id="26631" name="TextBox 10"/>
          <p:cNvSpPr txBox="1">
            <a:spLocks noChangeArrowheads="1"/>
          </p:cNvSpPr>
          <p:nvPr/>
        </p:nvSpPr>
        <p:spPr bwMode="auto">
          <a:xfrm>
            <a:off x="4724400" y="3505200"/>
            <a:ext cx="91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32 sec</a:t>
            </a:r>
          </a:p>
        </p:txBody>
      </p:sp>
      <p:sp>
        <p:nvSpPr>
          <p:cNvPr id="26632" name="TextBox 11"/>
          <p:cNvSpPr txBox="1">
            <a:spLocks noChangeArrowheads="1"/>
          </p:cNvSpPr>
          <p:nvPr/>
        </p:nvSpPr>
        <p:spPr bwMode="auto">
          <a:xfrm>
            <a:off x="4724400" y="4114800"/>
            <a:ext cx="91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64 sec</a:t>
            </a:r>
          </a:p>
        </p:txBody>
      </p:sp>
      <p:sp>
        <p:nvSpPr>
          <p:cNvPr id="26633" name="TextBox 12"/>
          <p:cNvSpPr txBox="1">
            <a:spLocks noChangeArrowheads="1"/>
          </p:cNvSpPr>
          <p:nvPr/>
        </p:nvSpPr>
        <p:spPr bwMode="auto">
          <a:xfrm>
            <a:off x="4648200" y="4343400"/>
            <a:ext cx="91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Control</a:t>
            </a:r>
          </a:p>
        </p:txBody>
      </p:sp>
      <p:sp>
        <p:nvSpPr>
          <p:cNvPr id="26634" name="TextBox 13"/>
          <p:cNvSpPr txBox="1">
            <a:spLocks noChangeArrowheads="1"/>
          </p:cNvSpPr>
          <p:nvPr/>
        </p:nvSpPr>
        <p:spPr bwMode="auto">
          <a:xfrm>
            <a:off x="5943600" y="1597025"/>
            <a:ext cx="3048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dirty="0" smtClean="0"/>
              <a:t>Este gráfico muestra espectros de transmisión de varios espesores de deposición de nano arreglos de oro como una función del tiempo de deposición.</a:t>
            </a:r>
            <a:endParaRPr lang="en-US" sz="2400" dirty="0"/>
          </a:p>
        </p:txBody>
      </p:sp>
      <p:grpSp>
        <p:nvGrpSpPr>
          <p:cNvPr id="26635" name="Group 16"/>
          <p:cNvGrpSpPr>
            <a:grpSpLocks/>
          </p:cNvGrpSpPr>
          <p:nvPr/>
        </p:nvGrpSpPr>
        <p:grpSpPr bwMode="auto">
          <a:xfrm>
            <a:off x="238125" y="1600200"/>
            <a:ext cx="6211888" cy="4300538"/>
            <a:chOff x="238125" y="1600200"/>
            <a:chExt cx="6211888" cy="4300538"/>
          </a:xfrm>
        </p:grpSpPr>
        <p:pic>
          <p:nvPicPr>
            <p:cNvPr id="2663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8125" y="1600200"/>
              <a:ext cx="5553075" cy="3486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Oval 13"/>
            <p:cNvSpPr/>
            <p:nvPr/>
          </p:nvSpPr>
          <p:spPr>
            <a:xfrm>
              <a:off x="2057400" y="2895600"/>
              <a:ext cx="1143000" cy="1219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10800000">
              <a:off x="2743200" y="3581400"/>
              <a:ext cx="2667000" cy="1981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40" name="TextBox 17"/>
            <p:cNvSpPr txBox="1">
              <a:spLocks noChangeArrowheads="1"/>
            </p:cNvSpPr>
            <p:nvPr/>
          </p:nvSpPr>
          <p:spPr bwMode="auto">
            <a:xfrm>
              <a:off x="5410200" y="5562600"/>
              <a:ext cx="1039813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</a:rPr>
                <a:t>Plasmon</a:t>
              </a:r>
            </a:p>
          </p:txBody>
        </p:sp>
      </p:grpSp>
      <p:sp>
        <p:nvSpPr>
          <p:cNvPr id="17" name="Rectangle 41"/>
          <p:cNvSpPr>
            <a:spLocks noChangeArrowheads="1"/>
          </p:cNvSpPr>
          <p:nvPr/>
        </p:nvSpPr>
        <p:spPr bwMode="auto">
          <a:xfrm>
            <a:off x="914400" y="5257800"/>
            <a:ext cx="362902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 err="1">
                <a:cs typeface="Arial" charset="0"/>
              </a:rPr>
              <a:t>Dominio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Público</a:t>
            </a:r>
            <a:r>
              <a:rPr lang="en-US" sz="900" dirty="0">
                <a:cs typeface="Arial" charset="0"/>
              </a:rPr>
              <a:t>: </a:t>
            </a:r>
            <a:r>
              <a:rPr lang="en-US" sz="900" dirty="0" err="1">
                <a:cs typeface="Arial" charset="0"/>
              </a:rPr>
              <a:t>Imagen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Generada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por</a:t>
            </a:r>
            <a:r>
              <a:rPr lang="en-US" sz="900" dirty="0">
                <a:cs typeface="Arial" charset="0"/>
              </a:rPr>
              <a:t>  CNEU Staff </a:t>
            </a:r>
            <a:r>
              <a:rPr lang="en-US" sz="900" dirty="0" err="1">
                <a:cs typeface="Arial" charset="0"/>
              </a:rPr>
              <a:t>para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uso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libre</a:t>
            </a:r>
            <a:endParaRPr lang="en-US" sz="9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Contenido</a:t>
            </a:r>
            <a:endParaRPr 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Introducción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Microscopía</a:t>
            </a:r>
            <a:r>
              <a:rPr lang="en-US" sz="2800" dirty="0" smtClean="0"/>
              <a:t> </a:t>
            </a:r>
            <a:r>
              <a:rPr lang="en-US" sz="2800" dirty="0" err="1" smtClean="0"/>
              <a:t>Óptica</a:t>
            </a:r>
            <a:r>
              <a:rPr lang="en-U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Perfilometría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Elipsometría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Espectrofotometría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>
                <a:solidFill>
                  <a:srgbClr val="0550BF"/>
                </a:solidFill>
              </a:rPr>
              <a:t>Microscopio</a:t>
            </a:r>
            <a:r>
              <a:rPr lang="en-US" sz="2800" dirty="0" smtClean="0">
                <a:solidFill>
                  <a:srgbClr val="0550BF"/>
                </a:solidFill>
              </a:rPr>
              <a:t> de </a:t>
            </a:r>
            <a:r>
              <a:rPr lang="en-US" sz="2800" dirty="0" err="1" smtClean="0">
                <a:solidFill>
                  <a:srgbClr val="0550BF"/>
                </a:solidFill>
              </a:rPr>
              <a:t>Barrido</a:t>
            </a:r>
            <a:r>
              <a:rPr lang="en-US" sz="2800" dirty="0" smtClean="0">
                <a:solidFill>
                  <a:srgbClr val="0550BF"/>
                </a:solidFill>
              </a:rPr>
              <a:t> </a:t>
            </a:r>
            <a:r>
              <a:rPr lang="en-US" sz="2800" dirty="0" err="1" smtClean="0">
                <a:solidFill>
                  <a:srgbClr val="0550BF"/>
                </a:solidFill>
              </a:rPr>
              <a:t>Electrónico</a:t>
            </a:r>
            <a:r>
              <a:rPr lang="en-US" sz="2800" dirty="0" smtClean="0">
                <a:solidFill>
                  <a:srgbClr val="0550BF"/>
                </a:solidFill>
              </a:rPr>
              <a:t> (SEM)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Microscopio</a:t>
            </a:r>
            <a:r>
              <a:rPr lang="en-US" sz="2800" dirty="0" smtClean="0"/>
              <a:t> de </a:t>
            </a:r>
            <a:r>
              <a:rPr lang="en-US" sz="2800" dirty="0" err="1" smtClean="0"/>
              <a:t>Fuerza</a:t>
            </a:r>
            <a:r>
              <a:rPr lang="en-US" sz="2800" dirty="0" smtClean="0"/>
              <a:t> </a:t>
            </a:r>
            <a:r>
              <a:rPr lang="en-US" sz="2800" dirty="0" err="1" smtClean="0"/>
              <a:t>Atómica</a:t>
            </a:r>
            <a:r>
              <a:rPr lang="en-US" sz="2800" dirty="0" smtClean="0"/>
              <a:t> (AFM)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Microscopio</a:t>
            </a:r>
            <a:r>
              <a:rPr lang="en-US" dirty="0" smtClean="0"/>
              <a:t> de </a:t>
            </a:r>
            <a:r>
              <a:rPr lang="en-US" dirty="0" err="1" smtClean="0"/>
              <a:t>Barrido</a:t>
            </a:r>
            <a:r>
              <a:rPr lang="en-US" dirty="0" smtClean="0"/>
              <a:t> </a:t>
            </a:r>
            <a:r>
              <a:rPr lang="en-US" dirty="0" err="1" smtClean="0"/>
              <a:t>Electrónico</a:t>
            </a:r>
            <a:r>
              <a:rPr lang="en-US" dirty="0" smtClean="0"/>
              <a:t> (SEM)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PR" sz="2600" dirty="0" smtClean="0"/>
              <a:t>Un microscopio que produce una imagen utilizando electrones retro dispersos o secundarios, generados a partir de un emisor.</a:t>
            </a:r>
          </a:p>
          <a:p>
            <a:pPr eaLnBrk="1" hangingPunct="1"/>
            <a:r>
              <a:rPr lang="es-PR" sz="2600" dirty="0" smtClean="0"/>
              <a:t>El haz de electrones explora la superficie de un objeto creando una imagen.</a:t>
            </a:r>
          </a:p>
          <a:p>
            <a:pPr eaLnBrk="1" hangingPunct="1"/>
            <a:r>
              <a:rPr lang="es-PR" sz="2600" dirty="0" smtClean="0"/>
              <a:t>Consiste de un cañón de electrones que produce electrones, elementos que enfocan y que dan forma a la dirección de un haz de electrones y un sistema de enfoque que direcciona los electrones para que golpeen la muestra dentro de un punto nominal de              2 - 6 </a:t>
            </a:r>
            <a:r>
              <a:rPr lang="es-PR" sz="2600" dirty="0" err="1" smtClean="0"/>
              <a:t>nm</a:t>
            </a:r>
            <a:r>
              <a:rPr lang="es-PR" sz="2600" dirty="0" smtClean="0"/>
              <a:t>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Microscopio</a:t>
            </a:r>
            <a:r>
              <a:rPr lang="en-US" dirty="0" smtClean="0"/>
              <a:t> de </a:t>
            </a:r>
            <a:r>
              <a:rPr lang="en-US" dirty="0" err="1" smtClean="0"/>
              <a:t>Barrido</a:t>
            </a:r>
            <a:r>
              <a:rPr lang="en-US" dirty="0" smtClean="0"/>
              <a:t> </a:t>
            </a:r>
            <a:r>
              <a:rPr lang="en-US" dirty="0" err="1" smtClean="0"/>
              <a:t>Electrónico</a:t>
            </a:r>
            <a:r>
              <a:rPr lang="en-US" dirty="0" smtClean="0"/>
              <a:t> (SEM)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229600" cy="4191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capacidad</a:t>
            </a:r>
            <a:r>
              <a:rPr lang="en-US" dirty="0" smtClean="0"/>
              <a:t> de </a:t>
            </a:r>
            <a:r>
              <a:rPr lang="en-US" dirty="0" err="1" smtClean="0"/>
              <a:t>aumento</a:t>
            </a:r>
            <a:r>
              <a:rPr lang="en-US" dirty="0" smtClean="0"/>
              <a:t> </a:t>
            </a:r>
            <a:r>
              <a:rPr lang="en-US" dirty="0" err="1" smtClean="0"/>
              <a:t>desde</a:t>
            </a:r>
            <a:r>
              <a:rPr lang="en-US" dirty="0" smtClean="0"/>
              <a:t> 100,000 </a:t>
            </a:r>
            <a:r>
              <a:rPr lang="en-US" dirty="0" err="1" smtClean="0"/>
              <a:t>hasta</a:t>
            </a:r>
            <a:r>
              <a:rPr lang="en-US" dirty="0" smtClean="0"/>
              <a:t> 300,000x.</a:t>
            </a:r>
          </a:p>
          <a:p>
            <a:pPr eaLnBrk="1" hangingPunct="1"/>
            <a:r>
              <a:rPr lang="en-US" dirty="0" err="1" smtClean="0"/>
              <a:t>Capacidad</a:t>
            </a:r>
            <a:r>
              <a:rPr lang="en-US" dirty="0" smtClean="0"/>
              <a:t> de </a:t>
            </a:r>
            <a:r>
              <a:rPr lang="en-US" dirty="0" err="1" smtClean="0"/>
              <a:t>resolución</a:t>
            </a:r>
            <a:r>
              <a:rPr lang="en-US" dirty="0" smtClean="0"/>
              <a:t> </a:t>
            </a:r>
            <a:r>
              <a:rPr lang="en-US" dirty="0" err="1" smtClean="0"/>
              <a:t>posible</a:t>
            </a:r>
            <a:r>
              <a:rPr lang="en-US" dirty="0" smtClean="0"/>
              <a:t> de           4 a 5 </a:t>
            </a:r>
            <a:r>
              <a:rPr lang="en-US" dirty="0" smtClean="0">
                <a:cs typeface="Arial" charset="0"/>
              </a:rPr>
              <a:t>nm.</a:t>
            </a:r>
          </a:p>
          <a:p>
            <a:pPr eaLnBrk="1" hangingPunct="1"/>
            <a:r>
              <a:rPr lang="es-ES" dirty="0" smtClean="0">
                <a:cs typeface="Arial" charset="0"/>
              </a:rPr>
              <a:t>Se utiliza principalmente para observar defectos y medición de dimensiones críticas</a:t>
            </a:r>
            <a:r>
              <a:rPr lang="en-US" dirty="0" smtClean="0">
                <a:cs typeface="Arial" charset="0"/>
              </a:rPr>
              <a:t> (CD).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Emisión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191000"/>
          </a:xfrm>
        </p:spPr>
        <p:txBody>
          <a:bodyPr/>
          <a:lstStyle/>
          <a:p>
            <a:r>
              <a:rPr lang="es-PR" sz="2800" dirty="0" smtClean="0"/>
              <a:t>Se utiliza un cátodo caliente en un SEM.</a:t>
            </a:r>
          </a:p>
          <a:p>
            <a:r>
              <a:rPr lang="es-PR" sz="2800" dirty="0" smtClean="0"/>
              <a:t>El cátodo menos costoso es una punta de tungsteno afilada.</a:t>
            </a:r>
          </a:p>
          <a:p>
            <a:r>
              <a:rPr lang="es-PR" sz="2800" dirty="0" smtClean="0"/>
              <a:t>LaB</a:t>
            </a:r>
            <a:r>
              <a:rPr lang="es-PR" sz="2800" baseline="-25000" dirty="0" smtClean="0"/>
              <a:t>6</a:t>
            </a:r>
            <a:r>
              <a:rPr lang="es-PR" sz="2800" dirty="0" smtClean="0"/>
              <a:t> es un cátodo más costoso y tiene un haz de electrones más nítido.</a:t>
            </a:r>
          </a:p>
          <a:p>
            <a:r>
              <a:rPr lang="es-PR" sz="2800" dirty="0" smtClean="0"/>
              <a:t>Un cátodo enfriado con agua fría o magnéticamente ofrece un haz más nítido en un Microscopio de Barrido Electrónico con Emisión de Campo FESEM).</a:t>
            </a:r>
          </a:p>
          <a:p>
            <a:r>
              <a:rPr lang="es-PR" sz="2800" dirty="0" smtClean="0"/>
              <a:t>FESEM provee la mejor resolución (hasta           ~ 1 </a:t>
            </a:r>
            <a:r>
              <a:rPr lang="es-PR" sz="2800" dirty="0" err="1" smtClean="0"/>
              <a:t>nm</a:t>
            </a:r>
            <a:r>
              <a:rPr lang="es-PR" sz="28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Contenido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>
                <a:solidFill>
                  <a:srgbClr val="0550BF"/>
                </a:solidFill>
              </a:rPr>
              <a:t>Introducción</a:t>
            </a:r>
            <a:endParaRPr lang="en-US" sz="2800" dirty="0" smtClean="0">
              <a:solidFill>
                <a:srgbClr val="0550B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Microscopía</a:t>
            </a:r>
            <a:r>
              <a:rPr lang="en-US" sz="2800" dirty="0" smtClean="0"/>
              <a:t> </a:t>
            </a:r>
            <a:r>
              <a:rPr lang="en-US" sz="2800" dirty="0" err="1" smtClean="0"/>
              <a:t>Óptica</a:t>
            </a:r>
            <a:r>
              <a:rPr lang="en-U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Perfilometría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Elipsometría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Espectrofotometría (Spectrophotometry 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Microscopio</a:t>
            </a:r>
            <a:r>
              <a:rPr lang="en-US" sz="2800" dirty="0" smtClean="0"/>
              <a:t> de </a:t>
            </a:r>
            <a:r>
              <a:rPr lang="en-US" sz="2800" dirty="0" err="1" smtClean="0"/>
              <a:t>Barrido</a:t>
            </a:r>
            <a:r>
              <a:rPr lang="en-US" sz="2800" dirty="0" smtClean="0"/>
              <a:t> </a:t>
            </a:r>
            <a:r>
              <a:rPr lang="en-US" sz="2800" dirty="0" err="1" smtClean="0"/>
              <a:t>Electrónico</a:t>
            </a:r>
            <a:r>
              <a:rPr lang="en-US" sz="2800" dirty="0" smtClean="0"/>
              <a:t> (SEM)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Microscopio</a:t>
            </a:r>
            <a:r>
              <a:rPr lang="en-US" sz="2800" dirty="0" smtClean="0"/>
              <a:t> de </a:t>
            </a:r>
            <a:r>
              <a:rPr lang="en-US" sz="2800" dirty="0" err="1" smtClean="0"/>
              <a:t>Fuerza</a:t>
            </a:r>
            <a:r>
              <a:rPr lang="en-US" sz="2800" dirty="0" smtClean="0"/>
              <a:t> </a:t>
            </a:r>
            <a:r>
              <a:rPr lang="en-US" sz="2800" dirty="0" err="1" smtClean="0"/>
              <a:t>Atómica</a:t>
            </a:r>
            <a:r>
              <a:rPr lang="en-US" sz="2800" dirty="0" smtClean="0"/>
              <a:t> (AFM)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6" descr="fesem diagram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l="5530" t="606" r="18106" b="17575"/>
          <a:stretch>
            <a:fillRect/>
          </a:stretch>
        </p:blipFill>
        <p:spPr>
          <a:xfrm>
            <a:off x="2362200" y="1143000"/>
            <a:ext cx="4849813" cy="5410200"/>
          </a:xfrm>
        </p:spPr>
      </p:pic>
      <p:sp>
        <p:nvSpPr>
          <p:cNvPr id="317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SEM</a:t>
            </a:r>
          </a:p>
        </p:txBody>
      </p:sp>
      <p:sp>
        <p:nvSpPr>
          <p:cNvPr id="5" name="Rectangle 41"/>
          <p:cNvSpPr>
            <a:spLocks noChangeArrowheads="1"/>
          </p:cNvSpPr>
          <p:nvPr/>
        </p:nvSpPr>
        <p:spPr bwMode="auto">
          <a:xfrm>
            <a:off x="239713" y="6242050"/>
            <a:ext cx="362902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 err="1">
                <a:cs typeface="Arial" charset="0"/>
              </a:rPr>
              <a:t>Dominio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Público</a:t>
            </a:r>
            <a:r>
              <a:rPr lang="en-US" sz="900" dirty="0">
                <a:cs typeface="Arial" charset="0"/>
              </a:rPr>
              <a:t>: </a:t>
            </a:r>
            <a:r>
              <a:rPr lang="en-US" sz="900" dirty="0" err="1">
                <a:cs typeface="Arial" charset="0"/>
              </a:rPr>
              <a:t>Imagen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Generada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por</a:t>
            </a:r>
            <a:r>
              <a:rPr lang="en-US" sz="900" dirty="0">
                <a:cs typeface="Arial" charset="0"/>
              </a:rPr>
              <a:t>  CNEU Staff </a:t>
            </a:r>
            <a:r>
              <a:rPr lang="en-US" sz="900" dirty="0" err="1">
                <a:cs typeface="Arial" charset="0"/>
              </a:rPr>
              <a:t>para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uso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libre</a:t>
            </a:r>
            <a:endParaRPr lang="en-US" sz="9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Ejemplo</a:t>
            </a:r>
            <a:r>
              <a:rPr lang="en-US" dirty="0" smtClean="0"/>
              <a:t> de SEM</a:t>
            </a:r>
          </a:p>
        </p:txBody>
      </p:sp>
      <p:graphicFrame>
        <p:nvGraphicFramePr>
          <p:cNvPr id="164869" name="Group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147652"/>
              </p:ext>
            </p:extLst>
          </p:nvPr>
        </p:nvGraphicFramePr>
        <p:xfrm>
          <a:off x="457200" y="1600200"/>
          <a:ext cx="8229600" cy="4092576"/>
        </p:xfrm>
        <a:graphic>
          <a:graphicData uri="http://schemas.openxmlformats.org/drawingml/2006/table">
            <a:tbl>
              <a:tblPr/>
              <a:tblGrid>
                <a:gridCol w="4279900"/>
                <a:gridCol w="3949700"/>
              </a:tblGrid>
              <a:tr h="522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2400" b="1" i="0" u="sng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Especificaciones</a:t>
                      </a:r>
                      <a:endParaRPr kumimoji="0" lang="es-PR" sz="2400" b="0" i="0" u="sng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2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Características del SEM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Filamento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Alambre de Tungsteno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Rango de Voltaje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2kV - 15kV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Detector de electrones secundarios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Everhart-Thornley</a:t>
                      </a:r>
                      <a:endParaRPr kumimoji="0" lang="es-PR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Detector de electrones de </a:t>
                      </a:r>
                      <a:r>
                        <a:rPr kumimoji="0" lang="es-PR" sz="1600" b="1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retrodispersión</a:t>
                      </a:r>
                      <a:endParaRPr kumimoji="0" lang="es-PR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Estado sólido anular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Magnificación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10x-200,000x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Detector de Rayos X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Análisis elemental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Presión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  <a:r>
                        <a:rPr kumimoji="0" lang="es-PR" sz="1600" b="1" i="0" u="none" strike="noStrike" cap="none" normalizeH="0" baseline="30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-6 </a:t>
                      </a:r>
                      <a:r>
                        <a:rPr kumimoji="0" lang="es-P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Torr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Contenido</a:t>
            </a:r>
            <a:endParaRPr lang="en-US" dirty="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Introducción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Microscopía</a:t>
            </a:r>
            <a:r>
              <a:rPr lang="en-US" sz="2800" dirty="0" smtClean="0"/>
              <a:t> </a:t>
            </a:r>
            <a:r>
              <a:rPr lang="en-US" sz="2800" dirty="0" err="1" smtClean="0"/>
              <a:t>Óptica</a:t>
            </a:r>
            <a:r>
              <a:rPr lang="en-U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Perfilometría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Elipsometría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Espectrofotometría (Spectrophotometer)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Microscopio</a:t>
            </a:r>
            <a:r>
              <a:rPr lang="en-US" sz="2800" dirty="0" smtClean="0"/>
              <a:t> de </a:t>
            </a:r>
            <a:r>
              <a:rPr lang="en-US" sz="2800" dirty="0" err="1" smtClean="0"/>
              <a:t>Barrido</a:t>
            </a:r>
            <a:r>
              <a:rPr lang="en-US" sz="2800" dirty="0" smtClean="0"/>
              <a:t> </a:t>
            </a:r>
            <a:r>
              <a:rPr lang="en-US" sz="2800" dirty="0" err="1" smtClean="0"/>
              <a:t>Electrónico</a:t>
            </a:r>
            <a:r>
              <a:rPr lang="en-US" sz="2800" dirty="0" smtClean="0"/>
              <a:t> (SEM)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>
                <a:solidFill>
                  <a:srgbClr val="0550BF"/>
                </a:solidFill>
              </a:rPr>
              <a:t>Microscopio</a:t>
            </a:r>
            <a:r>
              <a:rPr lang="en-US" sz="2800" dirty="0" smtClean="0">
                <a:solidFill>
                  <a:srgbClr val="0550BF"/>
                </a:solidFill>
              </a:rPr>
              <a:t> de </a:t>
            </a:r>
            <a:r>
              <a:rPr lang="en-US" sz="2800" dirty="0" err="1" smtClean="0">
                <a:solidFill>
                  <a:srgbClr val="0550BF"/>
                </a:solidFill>
              </a:rPr>
              <a:t>Fuerza</a:t>
            </a:r>
            <a:r>
              <a:rPr lang="en-US" sz="2800" dirty="0" smtClean="0">
                <a:solidFill>
                  <a:srgbClr val="0550BF"/>
                </a:solidFill>
              </a:rPr>
              <a:t> </a:t>
            </a:r>
            <a:r>
              <a:rPr lang="en-US" sz="2800" dirty="0" err="1" smtClean="0">
                <a:solidFill>
                  <a:srgbClr val="0550BF"/>
                </a:solidFill>
              </a:rPr>
              <a:t>Atómica</a:t>
            </a:r>
            <a:r>
              <a:rPr lang="en-US" sz="2800" dirty="0" smtClean="0">
                <a:solidFill>
                  <a:srgbClr val="0550BF"/>
                </a:solidFill>
              </a:rPr>
              <a:t> (AFM)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solidFill>
                <a:srgbClr val="0446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Microscopio</a:t>
            </a:r>
            <a:r>
              <a:rPr lang="en-US" dirty="0" smtClean="0"/>
              <a:t> de </a:t>
            </a:r>
            <a:r>
              <a:rPr lang="en-US" dirty="0" err="1" smtClean="0"/>
              <a:t>Fuerza</a:t>
            </a:r>
            <a:r>
              <a:rPr lang="en-US" dirty="0" smtClean="0"/>
              <a:t> </a:t>
            </a:r>
            <a:r>
              <a:rPr lang="en-US" dirty="0" err="1" smtClean="0"/>
              <a:t>Atómica</a:t>
            </a:r>
            <a:r>
              <a:rPr lang="en-US" dirty="0" smtClean="0"/>
              <a:t> (AFM)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191000"/>
          </a:xfrm>
        </p:spPr>
        <p:txBody>
          <a:bodyPr/>
          <a:lstStyle/>
          <a:p>
            <a:pPr eaLnBrk="1" hangingPunct="1"/>
            <a:r>
              <a:rPr lang="es-ES" dirty="0" smtClean="0"/>
              <a:t>Se utiliza para medir la topografía de superficies.</a:t>
            </a:r>
          </a:p>
          <a:p>
            <a:pPr eaLnBrk="1" hangingPunct="1"/>
            <a:r>
              <a:rPr lang="es-ES" dirty="0" smtClean="0"/>
              <a:t>Escaneo del sistema basados ​​en sondas física a través de la superficie.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Microscopio</a:t>
            </a:r>
            <a:r>
              <a:rPr lang="en-US" dirty="0" smtClean="0"/>
              <a:t> de </a:t>
            </a:r>
            <a:r>
              <a:rPr lang="en-US" dirty="0" err="1" smtClean="0"/>
              <a:t>Fuerza</a:t>
            </a:r>
            <a:r>
              <a:rPr lang="en-US" dirty="0" smtClean="0"/>
              <a:t> </a:t>
            </a:r>
            <a:r>
              <a:rPr lang="en-US" dirty="0" err="1" smtClean="0"/>
              <a:t>Atómica</a:t>
            </a:r>
            <a:r>
              <a:rPr lang="en-US" dirty="0" smtClean="0"/>
              <a:t> (AFM)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PR" dirty="0" smtClean="0"/>
              <a:t>Los microscopios tradicionales se ven limitados por la calidad de la lente y la pérdida de difracción.</a:t>
            </a:r>
          </a:p>
          <a:p>
            <a:pPr eaLnBrk="1" hangingPunct="1">
              <a:lnSpc>
                <a:spcPct val="90000"/>
              </a:lnSpc>
            </a:pPr>
            <a:r>
              <a:rPr lang="es-PR" dirty="0" smtClean="0"/>
              <a:t>Los sistemas con sondas de escaneo no usan lentes; la </a:t>
            </a:r>
            <a:r>
              <a:rPr lang="es-PR" dirty="0" err="1" smtClean="0"/>
              <a:t>agudez</a:t>
            </a:r>
            <a:r>
              <a:rPr lang="es-PR" dirty="0" smtClean="0"/>
              <a:t> de la sonda generalmente limita la resolución</a:t>
            </a:r>
          </a:p>
          <a:p>
            <a:pPr eaLnBrk="1" hangingPunct="1">
              <a:lnSpc>
                <a:spcPct val="90000"/>
              </a:lnSpc>
            </a:pPr>
            <a:r>
              <a:rPr lang="es-PR" dirty="0" smtClean="0"/>
              <a:t>Se reúne información de la deflexión de la sonda mediante el uso de un láser y un detector sensible a la posición.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Configuración</a:t>
            </a:r>
            <a:r>
              <a:rPr lang="en-US" dirty="0" smtClean="0"/>
              <a:t> </a:t>
            </a:r>
            <a:r>
              <a:rPr lang="en-US" dirty="0" err="1" smtClean="0"/>
              <a:t>Básica</a:t>
            </a:r>
            <a:r>
              <a:rPr lang="en-US" dirty="0" smtClean="0"/>
              <a:t> de un AFM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76400"/>
            <a:ext cx="4876800" cy="419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PR" sz="2400" dirty="0" smtClean="0"/>
              <a:t>    Los datos son derivados de la interacción del laser y la sonda.</a:t>
            </a:r>
          </a:p>
          <a:p>
            <a:pPr eaLnBrk="1" hangingPunct="1">
              <a:buFontTx/>
              <a:buNone/>
            </a:pPr>
            <a:r>
              <a:rPr lang="es-PR" sz="2400" dirty="0" smtClean="0"/>
              <a:t>    Note que el tubo de escaneo</a:t>
            </a:r>
          </a:p>
          <a:p>
            <a:pPr eaLnBrk="1" hangingPunct="1">
              <a:buFontTx/>
              <a:buNone/>
            </a:pPr>
            <a:r>
              <a:rPr lang="es-PR" sz="2400" dirty="0" smtClean="0"/>
              <a:t>    mantiene el voladizo (“</a:t>
            </a:r>
            <a:r>
              <a:rPr lang="es-PR" sz="2400" dirty="0" err="1" smtClean="0"/>
              <a:t>cantilever</a:t>
            </a:r>
            <a:r>
              <a:rPr lang="es-PR" sz="2400" dirty="0" smtClean="0"/>
              <a:t>”) en posición.</a:t>
            </a:r>
          </a:p>
          <a:p>
            <a:pPr eaLnBrk="1" hangingPunct="1">
              <a:buFontTx/>
              <a:buNone/>
            </a:pPr>
            <a:r>
              <a:rPr lang="es-PR" sz="2400" dirty="0" smtClean="0"/>
              <a:t>    El tubo de escaneo es un material piezoeléctrico.</a:t>
            </a:r>
          </a:p>
        </p:txBody>
      </p:sp>
      <p:pic>
        <p:nvPicPr>
          <p:cNvPr id="36868" name="Picture 4" descr="figure1a ft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4419600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figure1b fti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066800"/>
            <a:ext cx="2286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Rectangle 7"/>
          <p:cNvSpPr>
            <a:spLocks noChangeArrowheads="1"/>
          </p:cNvSpPr>
          <p:nvPr/>
        </p:nvSpPr>
        <p:spPr bwMode="auto">
          <a:xfrm>
            <a:off x="4800600" y="6122988"/>
            <a:ext cx="44370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900"/>
              <a:t>David Baselt, California Institute of Technology, Copyright © 1993 by David Baselt.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Posicionando</a:t>
            </a:r>
            <a:r>
              <a:rPr lang="en-US" dirty="0" smtClean="0"/>
              <a:t> la </a:t>
            </a:r>
            <a:r>
              <a:rPr lang="en-US" dirty="0" err="1" smtClean="0"/>
              <a:t>muestra</a:t>
            </a:r>
            <a:endParaRPr lang="en-US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tubo</a:t>
            </a:r>
            <a:r>
              <a:rPr lang="en-US" dirty="0" smtClean="0"/>
              <a:t> </a:t>
            </a:r>
            <a:r>
              <a:rPr lang="en-US" dirty="0" err="1" smtClean="0"/>
              <a:t>escáner</a:t>
            </a:r>
            <a:r>
              <a:rPr lang="en-US" dirty="0" smtClean="0"/>
              <a:t> </a:t>
            </a:r>
            <a:r>
              <a:rPr lang="en-US" dirty="0" err="1" smtClean="0"/>
              <a:t>controla</a:t>
            </a:r>
            <a:r>
              <a:rPr lang="en-US" dirty="0" smtClean="0"/>
              <a:t> la </a:t>
            </a:r>
            <a:r>
              <a:rPr lang="en-US" dirty="0" err="1" smtClean="0"/>
              <a:t>áltura</a:t>
            </a:r>
            <a:r>
              <a:rPr lang="en-US" dirty="0" smtClean="0"/>
              <a:t> de la </a:t>
            </a:r>
            <a:r>
              <a:rPr lang="en-US" dirty="0" err="1" smtClean="0"/>
              <a:t>muestra</a:t>
            </a:r>
            <a:r>
              <a:rPr lang="en-US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" dirty="0" smtClean="0"/>
              <a:t>La interacción del laser con el voladizo permite determinar la altura de la muestra.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" dirty="0" smtClean="0"/>
              <a:t>Un circuito de retroalimentación mantiene constante la deflexión del voladizo mediante el ajuste de la tensión aplicada al tubo de escáner.</a:t>
            </a:r>
            <a:endParaRPr lang="en-US" dirty="0" smtClean="0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4800600" y="5978525"/>
            <a:ext cx="4437063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900"/>
              <a:t>David Baselt, California Institute of Technology, Copyright © 1993 by David Baselt.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Posicionando</a:t>
            </a:r>
            <a:r>
              <a:rPr lang="en-US" dirty="0" smtClean="0"/>
              <a:t> la </a:t>
            </a:r>
            <a:r>
              <a:rPr lang="en-US" dirty="0" err="1" smtClean="0"/>
              <a:t>muestra</a:t>
            </a:r>
            <a:endParaRPr lang="en-US" dirty="0" smtClean="0"/>
          </a:p>
        </p:txBody>
      </p:sp>
      <p:grpSp>
        <p:nvGrpSpPr>
          <p:cNvPr id="38915" name="Group 91"/>
          <p:cNvGrpSpPr>
            <a:grpSpLocks/>
          </p:cNvGrpSpPr>
          <p:nvPr/>
        </p:nvGrpSpPr>
        <p:grpSpPr bwMode="auto">
          <a:xfrm>
            <a:off x="228600" y="1219200"/>
            <a:ext cx="8610600" cy="5181600"/>
            <a:chOff x="-152400" y="1295400"/>
            <a:chExt cx="8610600" cy="5181600"/>
          </a:xfrm>
        </p:grpSpPr>
        <p:grpSp>
          <p:nvGrpSpPr>
            <p:cNvPr id="38917" name="Group 32"/>
            <p:cNvGrpSpPr>
              <a:grpSpLocks/>
            </p:cNvGrpSpPr>
            <p:nvPr/>
          </p:nvGrpSpPr>
          <p:grpSpPr bwMode="auto">
            <a:xfrm>
              <a:off x="914400" y="1752600"/>
              <a:ext cx="2959994" cy="4724400"/>
              <a:chOff x="2755006" y="1752600"/>
              <a:chExt cx="2959994" cy="4724400"/>
            </a:xfrm>
          </p:grpSpPr>
          <p:grpSp>
            <p:nvGrpSpPr>
              <p:cNvPr id="38938" name="Group 12"/>
              <p:cNvGrpSpPr>
                <a:grpSpLocks/>
              </p:cNvGrpSpPr>
              <p:nvPr/>
            </p:nvGrpSpPr>
            <p:grpSpPr bwMode="auto">
              <a:xfrm>
                <a:off x="2755006" y="3430073"/>
                <a:ext cx="1846405" cy="671916"/>
                <a:chOff x="1922605" y="3056043"/>
                <a:chExt cx="2895600" cy="816273"/>
              </a:xfrm>
            </p:grpSpPr>
            <p:sp>
              <p:nvSpPr>
                <p:cNvPr id="10" name="Block Arc 9"/>
                <p:cNvSpPr/>
                <p:nvPr/>
              </p:nvSpPr>
              <p:spPr>
                <a:xfrm rot="11001547">
                  <a:off x="1922605" y="3056669"/>
                  <a:ext cx="2895377" cy="684640"/>
                </a:xfrm>
                <a:prstGeom prst="blockArc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Isosceles Triangle 11"/>
                <p:cNvSpPr/>
                <p:nvPr/>
              </p:nvSpPr>
              <p:spPr>
                <a:xfrm rot="9793985" flipH="1">
                  <a:off x="4613837" y="3652594"/>
                  <a:ext cx="129458" cy="219856"/>
                </a:xfrm>
                <a:prstGeom prst="triangle">
                  <a:avLst>
                    <a:gd name="adj" fmla="val 25015"/>
                  </a:avLst>
                </a:prstGeom>
                <a:solidFill>
                  <a:schemeClr val="tx1"/>
                </a:solidFill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8939" name="Group 31"/>
              <p:cNvGrpSpPr>
                <a:grpSpLocks/>
              </p:cNvGrpSpPr>
              <p:nvPr/>
            </p:nvGrpSpPr>
            <p:grpSpPr bwMode="auto">
              <a:xfrm>
                <a:off x="3429000" y="1752600"/>
                <a:ext cx="2286000" cy="4724400"/>
                <a:chOff x="3429000" y="1752600"/>
                <a:chExt cx="2286000" cy="4724400"/>
              </a:xfrm>
            </p:grpSpPr>
            <p:grpSp>
              <p:nvGrpSpPr>
                <p:cNvPr id="38940" name="Group 20"/>
                <p:cNvGrpSpPr>
                  <a:grpSpLocks/>
                </p:cNvGrpSpPr>
                <p:nvPr/>
              </p:nvGrpSpPr>
              <p:grpSpPr bwMode="auto">
                <a:xfrm>
                  <a:off x="3429000" y="1752600"/>
                  <a:ext cx="781050" cy="1542178"/>
                  <a:chOff x="3772436" y="914400"/>
                  <a:chExt cx="1942564" cy="3937716"/>
                </a:xfrm>
              </p:grpSpPr>
              <p:grpSp>
                <p:nvGrpSpPr>
                  <p:cNvPr id="38950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4648200" y="914400"/>
                    <a:ext cx="1066800" cy="3048000"/>
                    <a:chOff x="4648200" y="914400"/>
                    <a:chExt cx="1066800" cy="3048000"/>
                  </a:xfrm>
                </p:grpSpPr>
                <p:sp>
                  <p:nvSpPr>
                    <p:cNvPr id="16" name="Cube 15"/>
                    <p:cNvSpPr/>
                    <p:nvPr/>
                  </p:nvSpPr>
                  <p:spPr>
                    <a:xfrm>
                      <a:off x="4702011" y="1980456"/>
                      <a:ext cx="1014715" cy="1982131"/>
                    </a:xfrm>
                    <a:prstGeom prst="cube">
                      <a:avLst>
                        <a:gd name="adj" fmla="val 84356"/>
                      </a:avLst>
                    </a:prstGeom>
                    <a:solidFill>
                      <a:srgbClr val="FFC000"/>
                    </a:solidFill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15" name="Cube 14"/>
                    <p:cNvSpPr/>
                    <p:nvPr/>
                  </p:nvSpPr>
                  <p:spPr>
                    <a:xfrm>
                      <a:off x="4702011" y="914400"/>
                      <a:ext cx="1014715" cy="1982133"/>
                    </a:xfrm>
                    <a:prstGeom prst="cube">
                      <a:avLst>
                        <a:gd name="adj" fmla="val 84356"/>
                      </a:avLst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sp>
                <p:nvSpPr>
                  <p:cNvPr id="19" name="Cube 18"/>
                  <p:cNvSpPr/>
                  <p:nvPr/>
                </p:nvSpPr>
                <p:spPr>
                  <a:xfrm>
                    <a:off x="3774162" y="2868158"/>
                    <a:ext cx="1066041" cy="1982133"/>
                  </a:xfrm>
                  <a:prstGeom prst="cube">
                    <a:avLst>
                      <a:gd name="adj" fmla="val 84356"/>
                    </a:avLst>
                  </a:prstGeom>
                  <a:solidFill>
                    <a:srgbClr val="00B050"/>
                  </a:solidFill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20" name="Cube 19"/>
                  <p:cNvSpPr/>
                  <p:nvPr/>
                </p:nvSpPr>
                <p:spPr>
                  <a:xfrm>
                    <a:off x="3774162" y="1802104"/>
                    <a:ext cx="1066041" cy="1982130"/>
                  </a:xfrm>
                  <a:prstGeom prst="cube">
                    <a:avLst>
                      <a:gd name="adj" fmla="val 84356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38941" name="Group 30"/>
                <p:cNvGrpSpPr>
                  <a:grpSpLocks/>
                </p:cNvGrpSpPr>
                <p:nvPr/>
              </p:nvGrpSpPr>
              <p:grpSpPr bwMode="auto">
                <a:xfrm>
                  <a:off x="3429000" y="2725902"/>
                  <a:ext cx="2286000" cy="3751098"/>
                  <a:chOff x="3429000" y="2725902"/>
                  <a:chExt cx="2286000" cy="3751098"/>
                </a:xfrm>
              </p:grpSpPr>
              <p:sp>
                <p:nvSpPr>
                  <p:cNvPr id="4" name="Can 3"/>
                  <p:cNvSpPr/>
                  <p:nvPr/>
                </p:nvSpPr>
                <p:spPr>
                  <a:xfrm>
                    <a:off x="3429694" y="4191000"/>
                    <a:ext cx="2286000" cy="2286000"/>
                  </a:xfrm>
                  <a:prstGeom prst="can">
                    <a:avLst/>
                  </a:prstGeom>
                  <a:solidFill>
                    <a:schemeClr val="accent5">
                      <a:lumMod val="25000"/>
                    </a:schemeClr>
                  </a:solidFill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sz="1800" b="1" dirty="0" err="1" smtClean="0"/>
                      <a:t>Tubo</a:t>
                    </a:r>
                    <a:r>
                      <a:rPr lang="en-US" sz="1800" b="1" dirty="0" smtClean="0"/>
                      <a:t> </a:t>
                    </a:r>
                    <a:r>
                      <a:rPr lang="en-US" sz="1800" b="1" dirty="0" err="1" smtClean="0"/>
                      <a:t>Escáner</a:t>
                    </a:r>
                    <a:r>
                      <a:rPr lang="en-US" sz="1800" b="1" dirty="0" smtClean="0"/>
                      <a:t> </a:t>
                    </a:r>
                    <a:r>
                      <a:rPr lang="en-US" sz="1800" b="1" dirty="0" err="1" smtClean="0"/>
                      <a:t>Piezo</a:t>
                    </a:r>
                    <a:r>
                      <a:rPr lang="en-US" sz="1800" b="1" dirty="0" smtClean="0"/>
                      <a:t> </a:t>
                    </a:r>
                    <a:r>
                      <a:rPr lang="en-US" sz="1800" b="1" dirty="0" err="1" smtClean="0"/>
                      <a:t>eléctrico</a:t>
                    </a:r>
                    <a:endParaRPr lang="en-US" sz="1800" b="1" dirty="0"/>
                  </a:p>
                </p:txBody>
              </p:sp>
              <p:sp>
                <p:nvSpPr>
                  <p:cNvPr id="9" name="Cube 8"/>
                  <p:cNvSpPr/>
                  <p:nvPr/>
                </p:nvSpPr>
                <p:spPr>
                  <a:xfrm rot="263929">
                    <a:off x="3842444" y="4130675"/>
                    <a:ext cx="1398587" cy="550863"/>
                  </a:xfrm>
                  <a:prstGeom prst="cube">
                    <a:avLst>
                      <a:gd name="adj" fmla="val 62183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4" name="Flowchart: Connector 13"/>
                  <p:cNvSpPr/>
                  <p:nvPr/>
                </p:nvSpPr>
                <p:spPr>
                  <a:xfrm>
                    <a:off x="4419600" y="4114800"/>
                    <a:ext cx="304800" cy="228600"/>
                  </a:xfrm>
                  <a:prstGeom prst="flowChartConnector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rgbClr val="FFFFFF"/>
                      </a:solidFill>
                    </a:endParaRPr>
                  </a:p>
                </p:txBody>
              </p:sp>
              <p:cxnSp>
                <p:nvCxnSpPr>
                  <p:cNvPr id="23" name="Straight Connector 22"/>
                  <p:cNvCxnSpPr>
                    <a:stCxn id="19" idx="5"/>
                    <a:endCxn id="10" idx="0"/>
                  </p:cNvCxnSpPr>
                  <p:nvPr/>
                </p:nvCxnSpPr>
                <p:spPr>
                  <a:xfrm>
                    <a:off x="3858319" y="2725738"/>
                    <a:ext cx="671512" cy="1036637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rot="5400000">
                    <a:off x="4406006" y="3214688"/>
                    <a:ext cx="638175" cy="457200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Arc 27"/>
                  <p:cNvSpPr/>
                  <p:nvPr/>
                </p:nvSpPr>
                <p:spPr>
                  <a:xfrm rot="20797386">
                    <a:off x="4266306" y="3252788"/>
                    <a:ext cx="539750" cy="704850"/>
                  </a:xfrm>
                  <a:prstGeom prst="arc">
                    <a:avLst>
                      <a:gd name="adj1" fmla="val 14039159"/>
                      <a:gd name="adj2" fmla="val 19682522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</p:grpSp>
        </p:grpSp>
        <p:sp>
          <p:nvSpPr>
            <p:cNvPr id="38918" name="TextBox 33"/>
            <p:cNvSpPr txBox="1">
              <a:spLocks noChangeArrowheads="1"/>
            </p:cNvSpPr>
            <p:nvPr/>
          </p:nvSpPr>
          <p:spPr bwMode="auto">
            <a:xfrm>
              <a:off x="-152400" y="1447800"/>
              <a:ext cx="254749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err="1" smtClean="0"/>
                <a:t>Arreglo</a:t>
              </a:r>
              <a:r>
                <a:rPr lang="en-US" dirty="0" smtClean="0"/>
                <a:t> de </a:t>
              </a:r>
              <a:r>
                <a:rPr lang="en-US" dirty="0" err="1" smtClean="0"/>
                <a:t>foto</a:t>
              </a:r>
              <a:r>
                <a:rPr lang="en-US" dirty="0" smtClean="0"/>
                <a:t> </a:t>
              </a:r>
              <a:r>
                <a:rPr lang="en-US" dirty="0" err="1" smtClean="0"/>
                <a:t>detectores</a:t>
              </a:r>
              <a:endParaRPr lang="en-US" dirty="0"/>
            </a:p>
          </p:txBody>
        </p:sp>
        <p:cxnSp>
          <p:nvCxnSpPr>
            <p:cNvPr id="36" name="Straight Arrow Connector 35"/>
            <p:cNvCxnSpPr>
              <a:stCxn id="38918" idx="2"/>
            </p:cNvCxnSpPr>
            <p:nvPr/>
          </p:nvCxnSpPr>
          <p:spPr>
            <a:xfrm>
              <a:off x="1121346" y="1786354"/>
              <a:ext cx="555054" cy="27104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endCxn id="55" idx="2"/>
            </p:cNvCxnSpPr>
            <p:nvPr/>
          </p:nvCxnSpPr>
          <p:spPr>
            <a:xfrm rot="5400000" flipH="1" flipV="1">
              <a:off x="4419601" y="4648200"/>
              <a:ext cx="1371600" cy="3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Elbow Connector 51"/>
            <p:cNvCxnSpPr>
              <a:stCxn id="4" idx="4"/>
            </p:cNvCxnSpPr>
            <p:nvPr/>
          </p:nvCxnSpPr>
          <p:spPr>
            <a:xfrm flipV="1">
              <a:off x="3875088" y="4495800"/>
              <a:ext cx="2449512" cy="8382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3886200" y="3429000"/>
              <a:ext cx="2438400" cy="5334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smtClean="0">
                  <a:solidFill>
                    <a:srgbClr val="000000"/>
                  </a:solidFill>
                </a:rPr>
                <a:t>Red de </a:t>
              </a:r>
              <a:r>
                <a:rPr lang="en-US" dirty="0" err="1" smtClean="0">
                  <a:solidFill>
                    <a:srgbClr val="000000"/>
                  </a:solidFill>
                </a:rPr>
                <a:t>compresión</a:t>
              </a:r>
              <a:endParaRPr lang="en-US" dirty="0">
                <a:solidFill>
                  <a:srgbClr val="000000"/>
                </a:solidFill>
              </a:endParaRPr>
            </a:p>
            <a:p>
              <a:pPr algn="ctr">
                <a:defRPr/>
              </a:pPr>
              <a:r>
                <a:rPr lang="en-US" dirty="0">
                  <a:solidFill>
                    <a:srgbClr val="000000"/>
                  </a:solidFill>
                </a:rPr>
                <a:t>Z= </a:t>
              </a:r>
              <a:r>
                <a:rPr lang="en-US" i="1" dirty="0">
                  <a:solidFill>
                    <a:srgbClr val="000000"/>
                  </a:solidFill>
                </a:rPr>
                <a:t>f</a:t>
              </a:r>
              <a:r>
                <a:rPr lang="en-US" dirty="0">
                  <a:solidFill>
                    <a:srgbClr val="000000"/>
                  </a:solidFill>
                </a:rPr>
                <a:t>(C)</a:t>
              </a:r>
            </a:p>
          </p:txBody>
        </p:sp>
        <p:sp>
          <p:nvSpPr>
            <p:cNvPr id="38923" name="TextBox 55"/>
            <p:cNvSpPr txBox="1">
              <a:spLocks noChangeArrowheads="1"/>
            </p:cNvSpPr>
            <p:nvPr/>
          </p:nvSpPr>
          <p:spPr bwMode="auto">
            <a:xfrm>
              <a:off x="6324600" y="4267200"/>
              <a:ext cx="152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 err="1" smtClean="0"/>
                <a:t>Topografía</a:t>
              </a:r>
              <a:r>
                <a:rPr lang="en-US" dirty="0" smtClean="0"/>
                <a:t> de la </a:t>
              </a:r>
              <a:r>
                <a:rPr lang="en-US" dirty="0" err="1" smtClean="0"/>
                <a:t>señal</a:t>
              </a:r>
              <a:r>
                <a:rPr lang="en-US" dirty="0" smtClean="0"/>
                <a:t> “Z</a:t>
              </a:r>
              <a:r>
                <a:rPr lang="en-US" dirty="0"/>
                <a:t>” </a:t>
              </a:r>
            </a:p>
          </p:txBody>
        </p:sp>
        <p:sp>
          <p:nvSpPr>
            <p:cNvPr id="60" name="Oval 59"/>
            <p:cNvSpPr/>
            <p:nvPr/>
          </p:nvSpPr>
          <p:spPr>
            <a:xfrm>
              <a:off x="4953000" y="1600200"/>
              <a:ext cx="1066800" cy="76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smtClean="0">
                  <a:solidFill>
                    <a:srgbClr val="000000"/>
                  </a:solidFill>
                </a:rPr>
                <a:t>Suma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3352800" y="1600200"/>
              <a:ext cx="1066800" cy="762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smtClean="0">
                  <a:solidFill>
                    <a:srgbClr val="000000"/>
                  </a:solidFill>
                </a:rPr>
                <a:t>Suma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64" name="Freeform 63"/>
            <p:cNvSpPr/>
            <p:nvPr/>
          </p:nvSpPr>
          <p:spPr>
            <a:xfrm>
              <a:off x="2370138" y="2209800"/>
              <a:ext cx="1058862" cy="492125"/>
            </a:xfrm>
            <a:custGeom>
              <a:avLst/>
              <a:gdLst>
                <a:gd name="connsiteX0" fmla="*/ 0 w 1532586"/>
                <a:gd name="connsiteY0" fmla="*/ 373488 h 590282"/>
                <a:gd name="connsiteX1" fmla="*/ 746974 w 1532586"/>
                <a:gd name="connsiteY1" fmla="*/ 528034 h 590282"/>
                <a:gd name="connsiteX2" fmla="*/ 1532586 w 1532586"/>
                <a:gd name="connsiteY2" fmla="*/ 0 h 59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2586" h="590282">
                  <a:moveTo>
                    <a:pt x="0" y="373488"/>
                  </a:moveTo>
                  <a:cubicBezTo>
                    <a:pt x="245771" y="481885"/>
                    <a:pt x="491543" y="590282"/>
                    <a:pt x="746974" y="528034"/>
                  </a:cubicBezTo>
                  <a:cubicBezTo>
                    <a:pt x="1002405" y="465786"/>
                    <a:pt x="1412383" y="85859"/>
                    <a:pt x="1532586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5" name="Freeform 64"/>
            <p:cNvSpPr/>
            <p:nvPr/>
          </p:nvSpPr>
          <p:spPr>
            <a:xfrm rot="20907616" flipV="1">
              <a:off x="2386013" y="1793875"/>
              <a:ext cx="1001712" cy="198438"/>
            </a:xfrm>
            <a:custGeom>
              <a:avLst/>
              <a:gdLst>
                <a:gd name="connsiteX0" fmla="*/ 0 w 1532586"/>
                <a:gd name="connsiteY0" fmla="*/ 373488 h 590282"/>
                <a:gd name="connsiteX1" fmla="*/ 746974 w 1532586"/>
                <a:gd name="connsiteY1" fmla="*/ 528034 h 590282"/>
                <a:gd name="connsiteX2" fmla="*/ 1532586 w 1532586"/>
                <a:gd name="connsiteY2" fmla="*/ 0 h 59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2586" h="590282">
                  <a:moveTo>
                    <a:pt x="0" y="373488"/>
                  </a:moveTo>
                  <a:cubicBezTo>
                    <a:pt x="245771" y="481885"/>
                    <a:pt x="491543" y="590282"/>
                    <a:pt x="746974" y="528034"/>
                  </a:cubicBezTo>
                  <a:cubicBezTo>
                    <a:pt x="1002405" y="465786"/>
                    <a:pt x="1412383" y="85859"/>
                    <a:pt x="1532586" y="0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928" name="TextBox 68"/>
            <p:cNvSpPr txBox="1">
              <a:spLocks noChangeArrowheads="1"/>
            </p:cNvSpPr>
            <p:nvPr/>
          </p:nvSpPr>
          <p:spPr bwMode="auto">
            <a:xfrm>
              <a:off x="3048000" y="1295400"/>
              <a:ext cx="36420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+</a:t>
              </a:r>
            </a:p>
          </p:txBody>
        </p:sp>
        <p:cxnSp>
          <p:nvCxnSpPr>
            <p:cNvPr id="71" name="Straight Arrow Connector 70"/>
            <p:cNvCxnSpPr>
              <a:stCxn id="61" idx="6"/>
              <a:endCxn id="60" idx="2"/>
            </p:cNvCxnSpPr>
            <p:nvPr/>
          </p:nvCxnSpPr>
          <p:spPr>
            <a:xfrm>
              <a:off x="4419600" y="1981200"/>
              <a:ext cx="5334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 74"/>
            <p:cNvSpPr/>
            <p:nvPr/>
          </p:nvSpPr>
          <p:spPr>
            <a:xfrm>
              <a:off x="6858000" y="1600200"/>
              <a:ext cx="1600200" cy="762000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err="1" smtClean="0"/>
                <a:t>Fuerza</a:t>
              </a:r>
              <a:r>
                <a:rPr lang="en-US" dirty="0" smtClean="0"/>
                <a:t> </a:t>
              </a:r>
              <a:r>
                <a:rPr lang="en-US" dirty="0" err="1" smtClean="0"/>
                <a:t>deseada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cxnSp>
          <p:nvCxnSpPr>
            <p:cNvPr id="77" name="Straight Arrow Connector 76"/>
            <p:cNvCxnSpPr>
              <a:stCxn id="75" idx="1"/>
              <a:endCxn id="60" idx="6"/>
            </p:cNvCxnSpPr>
            <p:nvPr/>
          </p:nvCxnSpPr>
          <p:spPr>
            <a:xfrm rot="10800000">
              <a:off x="6019800" y="1981200"/>
              <a:ext cx="8382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32" name="TextBox 77"/>
            <p:cNvSpPr txBox="1">
              <a:spLocks noChangeArrowheads="1"/>
            </p:cNvSpPr>
            <p:nvPr/>
          </p:nvSpPr>
          <p:spPr bwMode="auto">
            <a:xfrm>
              <a:off x="6096000" y="1295400"/>
              <a:ext cx="3561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/>
                <a:t>_</a:t>
              </a:r>
            </a:p>
          </p:txBody>
        </p:sp>
        <p:sp>
          <p:nvSpPr>
            <p:cNvPr id="38933" name="TextBox 78"/>
            <p:cNvSpPr txBox="1">
              <a:spLocks noChangeArrowheads="1"/>
            </p:cNvSpPr>
            <p:nvPr/>
          </p:nvSpPr>
          <p:spPr bwMode="auto">
            <a:xfrm>
              <a:off x="4495800" y="1295400"/>
              <a:ext cx="36420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+</a:t>
              </a:r>
            </a:p>
          </p:txBody>
        </p:sp>
        <p:cxnSp>
          <p:nvCxnSpPr>
            <p:cNvPr id="81" name="Straight Arrow Connector 80"/>
            <p:cNvCxnSpPr>
              <a:stCxn id="60" idx="4"/>
            </p:cNvCxnSpPr>
            <p:nvPr/>
          </p:nvCxnSpPr>
          <p:spPr>
            <a:xfrm rot="5400000">
              <a:off x="4961731" y="2886869"/>
              <a:ext cx="1050925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5486400" y="2819400"/>
              <a:ext cx="12192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36" name="TextBox 87"/>
            <p:cNvSpPr txBox="1">
              <a:spLocks noChangeArrowheads="1"/>
            </p:cNvSpPr>
            <p:nvPr/>
          </p:nvSpPr>
          <p:spPr bwMode="auto">
            <a:xfrm>
              <a:off x="6705600" y="2667000"/>
              <a:ext cx="1600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/>
                <a:t>Error </a:t>
              </a:r>
              <a:r>
                <a:rPr lang="en-US" dirty="0" smtClean="0"/>
                <a:t>de </a:t>
              </a:r>
              <a:r>
                <a:rPr lang="en-US" dirty="0" err="1" smtClean="0"/>
                <a:t>señal</a:t>
              </a:r>
              <a:r>
                <a:rPr lang="en-US" dirty="0" smtClean="0"/>
                <a:t> </a:t>
              </a:r>
              <a:r>
                <a:rPr lang="en-US" dirty="0"/>
                <a:t>“C”</a:t>
              </a:r>
            </a:p>
          </p:txBody>
        </p:sp>
        <p:sp>
          <p:nvSpPr>
            <p:cNvPr id="38937" name="TextBox 88"/>
            <p:cNvSpPr txBox="1">
              <a:spLocks noChangeArrowheads="1"/>
            </p:cNvSpPr>
            <p:nvPr/>
          </p:nvSpPr>
          <p:spPr bwMode="auto">
            <a:xfrm>
              <a:off x="228600" y="4038600"/>
              <a:ext cx="1371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 smtClean="0"/>
                <a:t>Voladizo</a:t>
              </a:r>
              <a:endParaRPr lang="en-US" dirty="0"/>
            </a:p>
          </p:txBody>
        </p:sp>
      </p:grpSp>
      <p:sp>
        <p:nvSpPr>
          <p:cNvPr id="43" name="Rectangle 41"/>
          <p:cNvSpPr>
            <a:spLocks noChangeArrowheads="1"/>
          </p:cNvSpPr>
          <p:nvPr/>
        </p:nvSpPr>
        <p:spPr bwMode="auto">
          <a:xfrm>
            <a:off x="4800600" y="6172200"/>
            <a:ext cx="362902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 err="1">
                <a:cs typeface="Arial" charset="0"/>
              </a:rPr>
              <a:t>Dominio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Público</a:t>
            </a:r>
            <a:r>
              <a:rPr lang="en-US" sz="900" dirty="0">
                <a:cs typeface="Arial" charset="0"/>
              </a:rPr>
              <a:t>: </a:t>
            </a:r>
            <a:r>
              <a:rPr lang="en-US" sz="900" dirty="0" err="1">
                <a:cs typeface="Arial" charset="0"/>
              </a:rPr>
              <a:t>Imagen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Generada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por</a:t>
            </a:r>
            <a:r>
              <a:rPr lang="en-US" sz="900" dirty="0">
                <a:cs typeface="Arial" charset="0"/>
              </a:rPr>
              <a:t>  CNEU Staff </a:t>
            </a:r>
            <a:r>
              <a:rPr lang="en-US" sz="900" dirty="0" err="1">
                <a:cs typeface="Arial" charset="0"/>
              </a:rPr>
              <a:t>para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uso</a:t>
            </a:r>
            <a:r>
              <a:rPr lang="en-US" sz="900" dirty="0">
                <a:cs typeface="Arial" charset="0"/>
              </a:rPr>
              <a:t> </a:t>
            </a:r>
            <a:r>
              <a:rPr lang="en-US" sz="900" dirty="0" err="1">
                <a:cs typeface="Arial" charset="0"/>
              </a:rPr>
              <a:t>libre</a:t>
            </a:r>
            <a:endParaRPr lang="en-US" sz="9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Modo</a:t>
            </a:r>
            <a:r>
              <a:rPr lang="en-US" dirty="0" smtClean="0"/>
              <a:t> de </a:t>
            </a:r>
            <a:r>
              <a:rPr lang="en-US" dirty="0" err="1" smtClean="0"/>
              <a:t>Operación</a:t>
            </a:r>
            <a:r>
              <a:rPr lang="en-US" dirty="0" smtClean="0"/>
              <a:t> de un AFM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Un AFM </a:t>
            </a:r>
            <a:r>
              <a:rPr lang="en-US" dirty="0" err="1" smtClean="0"/>
              <a:t>puede</a:t>
            </a:r>
            <a:r>
              <a:rPr lang="en-US" dirty="0" smtClean="0"/>
              <a:t> ser </a:t>
            </a:r>
            <a:r>
              <a:rPr lang="en-US" dirty="0" err="1" smtClean="0"/>
              <a:t>operado</a:t>
            </a:r>
            <a:r>
              <a:rPr lang="en-US" dirty="0" smtClean="0"/>
              <a:t> en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diferentes</a:t>
            </a:r>
            <a:r>
              <a:rPr lang="en-US" dirty="0" smtClean="0"/>
              <a:t> </a:t>
            </a:r>
            <a:r>
              <a:rPr lang="en-US" dirty="0" err="1" smtClean="0"/>
              <a:t>modos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modos</a:t>
            </a:r>
            <a:r>
              <a:rPr lang="en-US" dirty="0" smtClean="0"/>
              <a:t> </a:t>
            </a:r>
            <a:r>
              <a:rPr lang="en-US" dirty="0" err="1" smtClean="0"/>
              <a:t>serán</a:t>
            </a:r>
            <a:r>
              <a:rPr lang="en-US" dirty="0" smtClean="0"/>
              <a:t> los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vistos</a:t>
            </a:r>
            <a:r>
              <a:rPr lang="en-US" dirty="0" smtClean="0"/>
              <a:t>: </a:t>
            </a:r>
          </a:p>
          <a:p>
            <a:pPr lvl="1" eaLnBrk="1" hangingPunct="1"/>
            <a:r>
              <a:rPr lang="en-US" dirty="0" err="1" smtClean="0"/>
              <a:t>Contacto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Sin </a:t>
            </a:r>
            <a:r>
              <a:rPr lang="en-US" dirty="0" err="1" smtClean="0"/>
              <a:t>contacto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err="1" smtClean="0"/>
              <a:t>Modo</a:t>
            </a:r>
            <a:r>
              <a:rPr lang="en-US" dirty="0" smtClean="0"/>
              <a:t> de </a:t>
            </a:r>
            <a:r>
              <a:rPr lang="en-US" dirty="0" err="1" smtClean="0"/>
              <a:t>repiqueteo</a:t>
            </a:r>
            <a:r>
              <a:rPr lang="en-US" dirty="0" smtClean="0"/>
              <a:t> (“tapping mode”)</a:t>
            </a:r>
          </a:p>
          <a:p>
            <a:pPr eaLnBrk="1" hangingPunct="1"/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modo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ventajas</a:t>
            </a:r>
            <a:r>
              <a:rPr lang="en-US" dirty="0" smtClean="0"/>
              <a:t> y </a:t>
            </a:r>
            <a:r>
              <a:rPr lang="en-US" dirty="0" err="1" smtClean="0"/>
              <a:t>compensaciones</a:t>
            </a:r>
            <a:r>
              <a:rPr lang="en-US" dirty="0" smtClean="0"/>
              <a:t>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Modo</a:t>
            </a:r>
            <a:r>
              <a:rPr lang="en-US" dirty="0" smtClean="0"/>
              <a:t> de </a:t>
            </a:r>
            <a:r>
              <a:rPr lang="en-US" dirty="0" err="1" smtClean="0"/>
              <a:t>contacto</a:t>
            </a:r>
            <a:endParaRPr lang="en-US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800" dirty="0" smtClean="0"/>
              <a:t>En el modo de contacto, la topografía de la muestra se mide mediante el escaneo de la punta, que contacta con la superficie, a través de la muestra.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Este </a:t>
            </a:r>
            <a:r>
              <a:rPr lang="en-US" sz="2800" dirty="0" err="1" smtClean="0"/>
              <a:t>es</a:t>
            </a:r>
            <a:r>
              <a:rPr lang="en-US" sz="2800" dirty="0" smtClean="0"/>
              <a:t> un </a:t>
            </a:r>
            <a:r>
              <a:rPr lang="en-US" sz="2800" dirty="0" err="1" smtClean="0"/>
              <a:t>modo</a:t>
            </a:r>
            <a:r>
              <a:rPr lang="en-US" sz="2800" dirty="0" smtClean="0"/>
              <a:t> popular.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Se puede crear fuerzas de fricción considerables y puede dañar la muestra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Herramientas Básicas de Caracterización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19100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humanidad</a:t>
            </a:r>
            <a:r>
              <a:rPr lang="en-US" dirty="0" smtClean="0"/>
              <a:t> ha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usando</a:t>
            </a:r>
            <a:r>
              <a:rPr lang="en-US" dirty="0" smtClean="0"/>
              <a:t> la </a:t>
            </a:r>
            <a:r>
              <a:rPr lang="en-US" dirty="0" err="1" smtClean="0"/>
              <a:t>nanotecnología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de 2000 </a:t>
            </a:r>
            <a:r>
              <a:rPr lang="en-US" dirty="0" err="1" smtClean="0"/>
              <a:t>años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razón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siendo</a:t>
            </a:r>
            <a:r>
              <a:rPr lang="en-US" dirty="0" smtClean="0"/>
              <a:t> </a:t>
            </a:r>
            <a:r>
              <a:rPr lang="en-US" dirty="0" err="1" smtClean="0"/>
              <a:t>conocida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ahora</a:t>
            </a:r>
            <a:r>
              <a:rPr lang="en-US" dirty="0" smtClean="0"/>
              <a:t> </a:t>
            </a:r>
            <a:r>
              <a:rPr lang="en-US" dirty="0" err="1" smtClean="0"/>
              <a:t>podemos</a:t>
            </a:r>
            <a:r>
              <a:rPr lang="en-US" dirty="0" smtClean="0"/>
              <a:t> “</a:t>
            </a:r>
            <a:r>
              <a:rPr lang="en-US" dirty="0" err="1" smtClean="0"/>
              <a:t>ver</a:t>
            </a:r>
            <a:r>
              <a:rPr lang="en-US" dirty="0" smtClean="0"/>
              <a:t>”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estamos</a:t>
            </a:r>
            <a:r>
              <a:rPr lang="en-US" dirty="0" smtClean="0"/>
              <a:t> </a:t>
            </a:r>
            <a:r>
              <a:rPr lang="en-US" dirty="0" err="1" smtClean="0"/>
              <a:t>haciendo</a:t>
            </a:r>
            <a:r>
              <a:rPr lang="en-US" dirty="0" smtClean="0"/>
              <a:t>,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permite</a:t>
            </a:r>
            <a:r>
              <a:rPr lang="en-US" dirty="0" smtClean="0"/>
              <a:t> </a:t>
            </a:r>
            <a:r>
              <a:rPr lang="en-US" dirty="0" err="1" smtClean="0"/>
              <a:t>controlar</a:t>
            </a:r>
            <a:r>
              <a:rPr lang="en-US" dirty="0" smtClean="0"/>
              <a:t> el </a:t>
            </a:r>
            <a:r>
              <a:rPr lang="en-US" dirty="0" err="1" smtClean="0"/>
              <a:t>proceso</a:t>
            </a:r>
            <a:r>
              <a:rPr lang="en-US" dirty="0" smtClean="0"/>
              <a:t>.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poder</a:t>
            </a:r>
            <a:r>
              <a:rPr lang="en-US" dirty="0" smtClean="0"/>
              <a:t> “</a:t>
            </a:r>
            <a:r>
              <a:rPr lang="en-US" dirty="0" err="1" smtClean="0"/>
              <a:t>verlo</a:t>
            </a:r>
            <a:r>
              <a:rPr lang="en-US" dirty="0" smtClean="0"/>
              <a:t>” se llama </a:t>
            </a:r>
            <a:r>
              <a:rPr lang="en-US" dirty="0" err="1" smtClean="0"/>
              <a:t>caracterización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Modo</a:t>
            </a:r>
            <a:r>
              <a:rPr lang="en-US" dirty="0" smtClean="0"/>
              <a:t> sin </a:t>
            </a:r>
            <a:r>
              <a:rPr lang="en-US" dirty="0" err="1" smtClean="0"/>
              <a:t>contacto</a:t>
            </a:r>
            <a:endParaRPr lang="en-US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>En el modo sin contacto, el instrumento detecta las fuerzas de atracción de Van der </a:t>
            </a:r>
            <a:r>
              <a:rPr lang="es-ES" dirty="0" err="1" smtClean="0"/>
              <a:t>Waals</a:t>
            </a:r>
            <a:r>
              <a:rPr lang="es-ES" dirty="0" smtClean="0"/>
              <a:t> entre la superficie y la sonda que se mantiene por encima de la superficie.</a:t>
            </a:r>
          </a:p>
          <a:p>
            <a:pPr eaLnBrk="1" hangingPunct="1"/>
            <a:r>
              <a:rPr lang="es-ES" dirty="0" smtClean="0"/>
              <a:t>Este modo tiene una resolución menor que la de modo de contacto. </a:t>
            </a:r>
          </a:p>
          <a:p>
            <a:pPr eaLnBrk="1" hangingPunct="1"/>
            <a:r>
              <a:rPr lang="es-ES" dirty="0" smtClean="0"/>
              <a:t>Elimina el daño a la superficie.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Modo</a:t>
            </a:r>
            <a:r>
              <a:rPr lang="en-US" dirty="0" smtClean="0"/>
              <a:t> de </a:t>
            </a:r>
            <a:r>
              <a:rPr lang="en-US" dirty="0" err="1" smtClean="0"/>
              <a:t>repiqueteo</a:t>
            </a:r>
            <a:endParaRPr lang="en-US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z="3000" dirty="0" smtClean="0"/>
              <a:t>En este modo, el voladizo se excita cerca de su frecuencia de resonancia por un accesorio externo de cerámico piezoeléctrico.</a:t>
            </a:r>
            <a:endParaRPr lang="en-US" sz="3000" dirty="0" smtClean="0"/>
          </a:p>
          <a:p>
            <a:pPr eaLnBrk="1" hangingPunct="1"/>
            <a:r>
              <a:rPr lang="en-US" sz="3000" dirty="0" smtClean="0"/>
              <a:t>Las </a:t>
            </a:r>
            <a:r>
              <a:rPr lang="en-US" sz="3000" dirty="0" err="1" smtClean="0"/>
              <a:t>frecuencias</a:t>
            </a:r>
            <a:r>
              <a:rPr lang="en-US" sz="3000" dirty="0" smtClean="0"/>
              <a:t> de </a:t>
            </a:r>
            <a:r>
              <a:rPr lang="en-US" sz="3000" dirty="0" err="1" smtClean="0"/>
              <a:t>resonancia</a:t>
            </a:r>
            <a:r>
              <a:rPr lang="en-US" sz="3000" dirty="0" smtClean="0"/>
              <a:t> son </a:t>
            </a:r>
            <a:r>
              <a:rPr lang="en-US" sz="3000" dirty="0" err="1" smtClean="0"/>
              <a:t>tipicamente</a:t>
            </a:r>
            <a:r>
              <a:rPr lang="en-US" sz="3000" dirty="0" smtClean="0"/>
              <a:t> </a:t>
            </a:r>
            <a:r>
              <a:rPr lang="en-US" sz="3000" dirty="0" err="1" smtClean="0"/>
              <a:t>desde</a:t>
            </a:r>
            <a:r>
              <a:rPr lang="en-US" sz="3000" dirty="0" smtClean="0"/>
              <a:t> los 15 kHz a 500 kHz.</a:t>
            </a:r>
          </a:p>
          <a:p>
            <a:pPr eaLnBrk="1" hangingPunct="1"/>
            <a:r>
              <a:rPr lang="es-ES" sz="3000" dirty="0" smtClean="0"/>
              <a:t>A medida que la punta se aproxima a la superficie, aumenta las fuerzas de atracción, lo que lleva a una disminución de la frecuencia de resonancia.</a:t>
            </a: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Veeco DI CP-II AFM System</a:t>
            </a:r>
          </a:p>
        </p:txBody>
      </p:sp>
      <p:graphicFrame>
        <p:nvGraphicFramePr>
          <p:cNvPr id="211055" name="Group 111"/>
          <p:cNvGraphicFramePr>
            <a:graphicFrameLocks noGrp="1"/>
          </p:cNvGraphicFramePr>
          <p:nvPr>
            <p:ph sz="half" idx="2"/>
          </p:nvPr>
        </p:nvGraphicFramePr>
        <p:xfrm>
          <a:off x="3962400" y="1600200"/>
          <a:ext cx="4724400" cy="4264026"/>
        </p:xfrm>
        <a:graphic>
          <a:graphicData uri="http://schemas.openxmlformats.org/drawingml/2006/table">
            <a:tbl>
              <a:tblPr/>
              <a:tblGrid>
                <a:gridCol w="2041525"/>
                <a:gridCol w="2682875"/>
              </a:tblGrid>
              <a:tr h="1714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 CP-II SPECIFICATIONS AND PERFORMANCE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System Configurations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1099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8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Probe Head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Operates in C-AFM, NC-AFM, IC-AFM, LFM, and STM modes.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Operation in other modes (e.g., FMM, SThM) requires purchase of optional toolkits.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Measurement Performance 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1099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Standard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1099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Scanner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Large Area (~90 µm) piezoelectric scanner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Scan range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Maximum lateral scan range: ~90 µm. Maximum vertical scan range: 7.5 µm.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  solution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Maximum DAC lateral resolution:  0.0013 Å. 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Maximum DAC vertical resolution:  0.009 Å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Microscope Stage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1099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Translation range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 mm x 8 mm.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Sample size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 mm (w) x 50 mm (l) x 20 mm (h).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Tip-sample approach	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Automatic with 3 independent stepper motors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Optical microscope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On-axis microscope with color video monitor for probe tip and sample view.  5:1 zoom, up to 3,500X magnification.  Standard 20X objective</a:t>
                      </a: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Acoustic isolation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Optional acoustic isolation chamber.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Workstation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1099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AEM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20-bit DACs for x, y, and z axes. 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6889" marR="26889" marT="13444" marB="1344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4087" name="Picture 112" descr="DSC_00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17455" t="18750" r="27689" b="17500"/>
          <a:stretch>
            <a:fillRect/>
          </a:stretch>
        </p:blipFill>
        <p:spPr>
          <a:xfrm>
            <a:off x="457200" y="1905000"/>
            <a:ext cx="3276600" cy="3429000"/>
          </a:xfrm>
          <a:noFill/>
        </p:spPr>
      </p:pic>
      <p:sp>
        <p:nvSpPr>
          <p:cNvPr id="44088" name="Rectangle 5"/>
          <p:cNvSpPr>
            <a:spLocks noChangeArrowheads="1"/>
          </p:cNvSpPr>
          <p:nvPr/>
        </p:nvSpPr>
        <p:spPr bwMode="auto">
          <a:xfrm>
            <a:off x="457200" y="5380038"/>
            <a:ext cx="33528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>
                <a:cs typeface="Arial" charset="0"/>
              </a:rPr>
              <a:t>Public Domain: Image Generated by CNEU Staff for free 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Herramientas</a:t>
            </a:r>
            <a:r>
              <a:rPr lang="en-US" dirty="0" smtClean="0"/>
              <a:t> </a:t>
            </a:r>
            <a:r>
              <a:rPr lang="en-US" dirty="0" err="1" smtClean="0"/>
              <a:t>Básicas</a:t>
            </a:r>
            <a:r>
              <a:rPr lang="en-US" dirty="0" smtClean="0"/>
              <a:t> de </a:t>
            </a:r>
            <a:r>
              <a:rPr lang="en-US" dirty="0" err="1" smtClean="0"/>
              <a:t>Caracterización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29600" cy="4191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sección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diseñada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dar</a:t>
            </a:r>
            <a:r>
              <a:rPr lang="en-US" dirty="0" smtClean="0"/>
              <a:t> una </a:t>
            </a:r>
            <a:r>
              <a:rPr lang="en-US" dirty="0" err="1" smtClean="0"/>
              <a:t>breve</a:t>
            </a:r>
            <a:r>
              <a:rPr lang="en-US" dirty="0" smtClean="0"/>
              <a:t> </a:t>
            </a:r>
            <a:r>
              <a:rPr lang="en-US" dirty="0" err="1" smtClean="0"/>
              <a:t>introducción</a:t>
            </a:r>
            <a:r>
              <a:rPr lang="en-US" dirty="0" smtClean="0"/>
              <a:t> a </a:t>
            </a:r>
            <a:r>
              <a:rPr lang="en-US" dirty="0" err="1" smtClean="0"/>
              <a:t>algunas</a:t>
            </a:r>
            <a:r>
              <a:rPr lang="en-US" dirty="0" smtClean="0"/>
              <a:t> </a:t>
            </a:r>
            <a:r>
              <a:rPr lang="en-US" dirty="0" err="1" smtClean="0"/>
              <a:t>herramientas</a:t>
            </a:r>
            <a:r>
              <a:rPr lang="en-US" dirty="0" smtClean="0"/>
              <a:t> de </a:t>
            </a:r>
            <a:r>
              <a:rPr lang="en-US" dirty="0" err="1" smtClean="0"/>
              <a:t>caracterización</a:t>
            </a:r>
            <a:r>
              <a:rPr lang="en-US" dirty="0" smtClean="0"/>
              <a:t> </a:t>
            </a:r>
            <a:r>
              <a:rPr lang="en-US" dirty="0" err="1" smtClean="0"/>
              <a:t>comunmente</a:t>
            </a:r>
            <a:r>
              <a:rPr lang="en-US" dirty="0" smtClean="0"/>
              <a:t> </a:t>
            </a:r>
            <a:r>
              <a:rPr lang="en-US" dirty="0" err="1" smtClean="0"/>
              <a:t>usadas</a:t>
            </a:r>
            <a:r>
              <a:rPr lang="en-US" dirty="0" smtClean="0"/>
              <a:t> en micro y </a:t>
            </a:r>
            <a:r>
              <a:rPr lang="en-US" dirty="0" err="1" smtClean="0"/>
              <a:t>nanofabricación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En el </a:t>
            </a:r>
            <a:r>
              <a:rPr lang="en-US" dirty="0" err="1" smtClean="0"/>
              <a:t>laboratorio</a:t>
            </a:r>
            <a:r>
              <a:rPr lang="en-US" dirty="0" smtClean="0"/>
              <a:t> se </a:t>
            </a:r>
            <a:r>
              <a:rPr lang="en-US" dirty="0" err="1" smtClean="0"/>
              <a:t>tendrá</a:t>
            </a:r>
            <a:r>
              <a:rPr lang="en-US" dirty="0" smtClean="0"/>
              <a:t> una </a:t>
            </a:r>
            <a:r>
              <a:rPr lang="en-US" dirty="0" err="1" smtClean="0"/>
              <a:t>demostración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herramientas</a:t>
            </a:r>
            <a:r>
              <a:rPr lang="en-US" dirty="0" smtClean="0"/>
              <a:t>, </a:t>
            </a:r>
            <a:r>
              <a:rPr lang="en-US" dirty="0" err="1" smtClean="0"/>
              <a:t>entrenamiento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un </a:t>
            </a:r>
            <a:r>
              <a:rPr lang="en-US" dirty="0" err="1" smtClean="0"/>
              <a:t>ingeniero</a:t>
            </a:r>
            <a:r>
              <a:rPr lang="en-US" dirty="0" smtClean="0"/>
              <a:t>/</a:t>
            </a:r>
            <a:r>
              <a:rPr lang="en-US" dirty="0" err="1" smtClean="0"/>
              <a:t>científico</a:t>
            </a:r>
            <a:r>
              <a:rPr lang="en-US" dirty="0" smtClean="0"/>
              <a:t>, y </a:t>
            </a:r>
            <a:r>
              <a:rPr lang="en-US" dirty="0" err="1" smtClean="0"/>
              <a:t>práctica</a:t>
            </a:r>
            <a:r>
              <a:rPr lang="en-US" dirty="0" smtClean="0"/>
              <a:t> con el </a:t>
            </a:r>
            <a:r>
              <a:rPr lang="en-US" dirty="0" err="1" smtClean="0"/>
              <a:t>equipo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Contenido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24000"/>
            <a:ext cx="82296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Introducción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>
                <a:solidFill>
                  <a:srgbClr val="0550BF"/>
                </a:solidFill>
              </a:rPr>
              <a:t>Microscopía</a:t>
            </a:r>
            <a:r>
              <a:rPr lang="en-US" sz="2800" dirty="0" smtClean="0">
                <a:solidFill>
                  <a:srgbClr val="0550BF"/>
                </a:solidFill>
              </a:rPr>
              <a:t> </a:t>
            </a:r>
            <a:r>
              <a:rPr lang="en-US" sz="2800" dirty="0" err="1" smtClean="0">
                <a:solidFill>
                  <a:srgbClr val="0550BF"/>
                </a:solidFill>
              </a:rPr>
              <a:t>Óptica</a:t>
            </a:r>
            <a:r>
              <a:rPr lang="en-US" sz="2800" dirty="0" smtClean="0">
                <a:solidFill>
                  <a:srgbClr val="0550BF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Perfilometría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Elipsometría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Espectrofotometría (Spectrophotometer)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Microscopio</a:t>
            </a:r>
            <a:r>
              <a:rPr lang="en-US" sz="2800" dirty="0" smtClean="0"/>
              <a:t> de </a:t>
            </a:r>
            <a:r>
              <a:rPr lang="en-US" sz="2800" dirty="0" err="1" smtClean="0"/>
              <a:t>Barrido</a:t>
            </a:r>
            <a:r>
              <a:rPr lang="en-US" sz="2800" dirty="0" smtClean="0"/>
              <a:t> </a:t>
            </a:r>
            <a:r>
              <a:rPr lang="en-US" sz="2800" dirty="0" err="1" smtClean="0"/>
              <a:t>Electrónico</a:t>
            </a:r>
            <a:r>
              <a:rPr lang="en-US" sz="2800" dirty="0" smtClean="0"/>
              <a:t> (SEM)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Microscopio</a:t>
            </a:r>
            <a:r>
              <a:rPr lang="en-US" sz="2800" dirty="0" smtClean="0"/>
              <a:t> de </a:t>
            </a:r>
            <a:r>
              <a:rPr lang="en-US" sz="2800" dirty="0" err="1" smtClean="0"/>
              <a:t>Fuerza</a:t>
            </a:r>
            <a:r>
              <a:rPr lang="en-US" sz="2800" dirty="0" smtClean="0"/>
              <a:t> </a:t>
            </a:r>
            <a:r>
              <a:rPr lang="en-US" sz="2800" dirty="0" err="1" smtClean="0"/>
              <a:t>Atómica</a:t>
            </a:r>
            <a:r>
              <a:rPr lang="en-US" sz="2800" dirty="0" smtClean="0"/>
              <a:t> (AFM)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Microscopía Óptica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000" spc="-150" dirty="0" smtClean="0"/>
              <a:t>El </a:t>
            </a:r>
            <a:r>
              <a:rPr lang="en-US" sz="3000" spc="-150" dirty="0" err="1" smtClean="0"/>
              <a:t>microscopio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óptico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es</a:t>
            </a:r>
            <a:r>
              <a:rPr lang="en-US" sz="3000" spc="-150" dirty="0" smtClean="0"/>
              <a:t> el </a:t>
            </a:r>
            <a:r>
              <a:rPr lang="en-US" sz="3000" spc="-150" dirty="0" err="1" smtClean="0"/>
              <a:t>más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antiguo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tipo</a:t>
            </a:r>
            <a:r>
              <a:rPr lang="en-US" sz="3000" spc="-150" dirty="0" smtClean="0"/>
              <a:t> de </a:t>
            </a:r>
            <a:r>
              <a:rPr lang="en-US" sz="3000" spc="-150" dirty="0" err="1" smtClean="0"/>
              <a:t>microscopio</a:t>
            </a:r>
            <a:r>
              <a:rPr lang="en-US" sz="3000" spc="-150" dirty="0" smtClean="0"/>
              <a:t> y </a:t>
            </a:r>
            <a:r>
              <a:rPr lang="en-US" sz="3000" spc="-150" dirty="0" err="1" smtClean="0"/>
              <a:t>usa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luz</a:t>
            </a:r>
            <a:r>
              <a:rPr lang="en-US" sz="3000" spc="-150" dirty="0" smtClean="0"/>
              <a:t> visible y un </a:t>
            </a:r>
            <a:r>
              <a:rPr lang="en-US" sz="3000" spc="-150" dirty="0" err="1" smtClean="0"/>
              <a:t>sistema</a:t>
            </a:r>
            <a:r>
              <a:rPr lang="en-US" sz="3000" spc="-150" dirty="0" smtClean="0"/>
              <a:t> de </a:t>
            </a:r>
            <a:r>
              <a:rPr lang="en-US" sz="3000" spc="-150" dirty="0" err="1" smtClean="0"/>
              <a:t>lentes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para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aumentar</a:t>
            </a:r>
            <a:r>
              <a:rPr lang="en-US" sz="3000" spc="-150" dirty="0" smtClean="0"/>
              <a:t> o </a:t>
            </a:r>
            <a:r>
              <a:rPr lang="en-US" sz="3000" spc="-150" dirty="0" err="1" smtClean="0"/>
              <a:t>magnificar</a:t>
            </a:r>
            <a:r>
              <a:rPr lang="en-US" sz="3000" spc="-150" dirty="0" smtClean="0"/>
              <a:t> una </a:t>
            </a:r>
            <a:r>
              <a:rPr lang="en-US" sz="3000" spc="-150" dirty="0" err="1" smtClean="0"/>
              <a:t>imagen</a:t>
            </a:r>
            <a:r>
              <a:rPr lang="en-US" sz="3000" spc="-150" dirty="0" smtClean="0"/>
              <a:t>.</a:t>
            </a:r>
          </a:p>
          <a:p>
            <a:pPr eaLnBrk="1" hangingPunct="1"/>
            <a:r>
              <a:rPr lang="en-US" sz="3000" spc="-150" dirty="0" err="1" smtClean="0"/>
              <a:t>Debido</a:t>
            </a:r>
            <a:r>
              <a:rPr lang="en-US" sz="3000" spc="-150" dirty="0" smtClean="0"/>
              <a:t> al </a:t>
            </a:r>
            <a:r>
              <a:rPr lang="en-US" sz="3000" spc="-150" dirty="0" err="1" smtClean="0"/>
              <a:t>tamaño</a:t>
            </a:r>
            <a:r>
              <a:rPr lang="en-US" sz="3000" spc="-150" dirty="0" smtClean="0"/>
              <a:t> de </a:t>
            </a:r>
            <a:r>
              <a:rPr lang="en-US" sz="3000" spc="-150" dirty="0" err="1" smtClean="0"/>
              <a:t>onda</a:t>
            </a:r>
            <a:r>
              <a:rPr lang="en-US" sz="3000" spc="-150" dirty="0" smtClean="0"/>
              <a:t> de la </a:t>
            </a:r>
            <a:r>
              <a:rPr lang="en-US" sz="3000" spc="-150" dirty="0" err="1" smtClean="0"/>
              <a:t>luz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usada</a:t>
            </a:r>
            <a:r>
              <a:rPr lang="en-US" sz="3000" spc="-150" dirty="0" smtClean="0"/>
              <a:t>, </a:t>
            </a:r>
            <a:r>
              <a:rPr lang="en-US" sz="3000" spc="-150" dirty="0" err="1" smtClean="0"/>
              <a:t>solamente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imagenes</a:t>
            </a:r>
            <a:r>
              <a:rPr lang="en-US" sz="3000" spc="-150" dirty="0" smtClean="0"/>
              <a:t> con </a:t>
            </a:r>
            <a:r>
              <a:rPr lang="en-US" sz="3000" spc="-150" dirty="0" err="1" smtClean="0"/>
              <a:t>poca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magnificación</a:t>
            </a:r>
            <a:r>
              <a:rPr lang="en-US" sz="3000" spc="-150" dirty="0" smtClean="0"/>
              <a:t> son </a:t>
            </a:r>
            <a:r>
              <a:rPr lang="en-US" sz="3000" spc="-150" dirty="0" err="1" smtClean="0"/>
              <a:t>posibles</a:t>
            </a:r>
            <a:r>
              <a:rPr lang="en-US" sz="3000" spc="-150" dirty="0" smtClean="0"/>
              <a:t> (1,000x).</a:t>
            </a:r>
          </a:p>
          <a:p>
            <a:pPr eaLnBrk="1" hangingPunct="1"/>
            <a:r>
              <a:rPr lang="en-US" sz="3000" spc="-150" dirty="0" err="1" smtClean="0"/>
              <a:t>Algunos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microscopios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ópticos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pueden</a:t>
            </a:r>
            <a:r>
              <a:rPr lang="en-US" sz="3000" spc="-150" dirty="0" smtClean="0"/>
              <a:t> ser </a:t>
            </a:r>
            <a:r>
              <a:rPr lang="en-US" sz="3000" spc="-150" dirty="0" err="1" smtClean="0"/>
              <a:t>conectados</a:t>
            </a:r>
            <a:r>
              <a:rPr lang="en-US" sz="3000" spc="-150" dirty="0" smtClean="0"/>
              <a:t> a </a:t>
            </a:r>
            <a:r>
              <a:rPr lang="en-US" sz="3000" spc="-150" dirty="0" err="1" smtClean="0"/>
              <a:t>cámaras</a:t>
            </a:r>
            <a:r>
              <a:rPr lang="en-US" sz="3000" spc="-150" dirty="0" smtClean="0"/>
              <a:t> y </a:t>
            </a:r>
            <a:r>
              <a:rPr lang="en-US" sz="3000" spc="-150" dirty="0" err="1" smtClean="0"/>
              <a:t>computadores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por</a:t>
            </a:r>
            <a:r>
              <a:rPr lang="en-US" sz="3000" spc="-150" dirty="0" smtClean="0"/>
              <a:t> ser </a:t>
            </a:r>
            <a:r>
              <a:rPr lang="en-US" sz="3000" spc="-150" dirty="0" err="1" smtClean="0"/>
              <a:t>poco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complicado</a:t>
            </a:r>
            <a:r>
              <a:rPr lang="en-US" sz="3000" spc="-150" dirty="0" smtClean="0"/>
              <a:t> y ser </a:t>
            </a:r>
            <a:r>
              <a:rPr lang="en-US" sz="3000" spc="-150" dirty="0" err="1" smtClean="0"/>
              <a:t>costo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efectivo</a:t>
            </a:r>
            <a:r>
              <a:rPr lang="en-US" sz="3000" spc="-150" dirty="0" smtClean="0"/>
              <a:t> </a:t>
            </a:r>
            <a:r>
              <a:rPr lang="en-US" sz="3000" spc="-150" dirty="0" err="1" smtClean="0"/>
              <a:t>para</a:t>
            </a:r>
            <a:r>
              <a:rPr lang="en-US" sz="3000" spc="-150" dirty="0" smtClean="0"/>
              <a:t> la </a:t>
            </a:r>
            <a:r>
              <a:rPr lang="en-US" sz="3000" spc="-150" dirty="0" err="1" smtClean="0"/>
              <a:t>detección</a:t>
            </a:r>
            <a:r>
              <a:rPr lang="en-US" sz="3000" spc="-150" dirty="0" smtClean="0"/>
              <a:t> de </a:t>
            </a:r>
            <a:r>
              <a:rPr lang="en-US" sz="3000" spc="-150" dirty="0" err="1" smtClean="0"/>
              <a:t>defectos</a:t>
            </a:r>
            <a:r>
              <a:rPr lang="en-US" sz="3000" spc="-15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Microscopía Óptica</a:t>
            </a:r>
          </a:p>
        </p:txBody>
      </p:sp>
      <p:grpSp>
        <p:nvGrpSpPr>
          <p:cNvPr id="9219" name="Group 40"/>
          <p:cNvGrpSpPr>
            <a:grpSpLocks/>
          </p:cNvGrpSpPr>
          <p:nvPr/>
        </p:nvGrpSpPr>
        <p:grpSpPr bwMode="auto">
          <a:xfrm>
            <a:off x="2819400" y="990600"/>
            <a:ext cx="6130925" cy="5138738"/>
            <a:chOff x="2819400" y="990600"/>
            <a:chExt cx="6130325" cy="5139154"/>
          </a:xfrm>
        </p:grpSpPr>
        <p:sp>
          <p:nvSpPr>
            <p:cNvPr id="9222" name="TextBox 77"/>
            <p:cNvSpPr txBox="1">
              <a:spLocks noChangeArrowheads="1"/>
            </p:cNvSpPr>
            <p:nvPr/>
          </p:nvSpPr>
          <p:spPr bwMode="auto">
            <a:xfrm>
              <a:off x="2819400" y="5715000"/>
              <a:ext cx="116570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Fuente de Luz</a:t>
              </a:r>
            </a:p>
          </p:txBody>
        </p:sp>
        <p:grpSp>
          <p:nvGrpSpPr>
            <p:cNvPr id="9223" name="Group 39"/>
            <p:cNvGrpSpPr>
              <a:grpSpLocks/>
            </p:cNvGrpSpPr>
            <p:nvPr/>
          </p:nvGrpSpPr>
          <p:grpSpPr bwMode="auto">
            <a:xfrm>
              <a:off x="3059113" y="990600"/>
              <a:ext cx="5890612" cy="5139154"/>
              <a:chOff x="3059113" y="990600"/>
              <a:chExt cx="5890612" cy="5139154"/>
            </a:xfrm>
          </p:grpSpPr>
          <p:sp>
            <p:nvSpPr>
              <p:cNvPr id="6" name="Can 5"/>
              <p:cNvSpPr/>
              <p:nvPr/>
            </p:nvSpPr>
            <p:spPr>
              <a:xfrm>
                <a:off x="4740087" y="5750310"/>
                <a:ext cx="2117518" cy="346103"/>
              </a:xfrm>
              <a:prstGeom prst="can">
                <a:avLst>
                  <a:gd name="adj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Diagonal Stripe 62"/>
              <p:cNvSpPr/>
              <p:nvPr/>
            </p:nvSpPr>
            <p:spPr>
              <a:xfrm rot="16200000" flipV="1">
                <a:off x="5790800" y="4115257"/>
                <a:ext cx="1219299" cy="2285776"/>
              </a:xfrm>
              <a:prstGeom prst="diagStripe">
                <a:avLst/>
              </a:prstGeom>
              <a:solidFill>
                <a:srgbClr val="FFC000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Diagonal Stripe 61"/>
              <p:cNvSpPr/>
              <p:nvPr/>
            </p:nvSpPr>
            <p:spPr>
              <a:xfrm rot="16200000">
                <a:off x="4533624" y="3924776"/>
                <a:ext cx="1219299" cy="2666739"/>
              </a:xfrm>
              <a:prstGeom prst="diagStripe">
                <a:avLst/>
              </a:prstGeom>
              <a:solidFill>
                <a:srgbClr val="FFC000">
                  <a:alpha val="5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Flowchart: Connector 14"/>
              <p:cNvSpPr/>
              <p:nvPr/>
            </p:nvSpPr>
            <p:spPr>
              <a:xfrm>
                <a:off x="5906786" y="5785238"/>
                <a:ext cx="130162" cy="103196"/>
              </a:xfrm>
              <a:prstGeom prst="flowChartConnector">
                <a:avLst/>
              </a:prstGeom>
              <a:solidFill>
                <a:srgbClr val="FFC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4571829" y="990600"/>
                <a:ext cx="2209584" cy="2057567"/>
              </a:xfrm>
              <a:prstGeom prst="ellipse">
                <a:avLst/>
              </a:prstGeom>
              <a:solidFill>
                <a:schemeClr val="accent5">
                  <a:lumMod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Flowchart: Connector 25"/>
              <p:cNvSpPr/>
              <p:nvPr/>
            </p:nvSpPr>
            <p:spPr>
              <a:xfrm>
                <a:off x="5600428" y="1327177"/>
                <a:ext cx="76193" cy="76206"/>
              </a:xfrm>
              <a:prstGeom prst="flowChartConnector">
                <a:avLst/>
              </a:prstGeom>
              <a:solidFill>
                <a:schemeClr val="accent3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Flowchart: Connector 26"/>
              <p:cNvSpPr/>
              <p:nvPr/>
            </p:nvSpPr>
            <p:spPr>
              <a:xfrm>
                <a:off x="5187718" y="2089239"/>
                <a:ext cx="76193" cy="76206"/>
              </a:xfrm>
              <a:prstGeom prst="flowChartConnector">
                <a:avLst/>
              </a:prstGeom>
              <a:solidFill>
                <a:schemeClr val="accent3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lowchart: Connector 27"/>
              <p:cNvSpPr/>
              <p:nvPr/>
            </p:nvSpPr>
            <p:spPr>
              <a:xfrm>
                <a:off x="6209968" y="1600249"/>
                <a:ext cx="76193" cy="76206"/>
              </a:xfrm>
              <a:prstGeom prst="flowChartConnector">
                <a:avLst/>
              </a:prstGeom>
              <a:solidFill>
                <a:schemeClr val="accent3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lowchart: Connector 28"/>
              <p:cNvSpPr/>
              <p:nvPr/>
            </p:nvSpPr>
            <p:spPr>
              <a:xfrm>
                <a:off x="5422645" y="2686187"/>
                <a:ext cx="76193" cy="76206"/>
              </a:xfrm>
              <a:prstGeom prst="flowChartConnector">
                <a:avLst/>
              </a:prstGeom>
              <a:solidFill>
                <a:schemeClr val="accent3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lowchart: Connector 29"/>
              <p:cNvSpPr/>
              <p:nvPr/>
            </p:nvSpPr>
            <p:spPr>
              <a:xfrm>
                <a:off x="5911548" y="2609981"/>
                <a:ext cx="76193" cy="76206"/>
              </a:xfrm>
              <a:prstGeom prst="flowChartConnector">
                <a:avLst/>
              </a:prstGeom>
              <a:solidFill>
                <a:schemeClr val="accent3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32" name="Straight Connector 31"/>
              <p:cNvCxnSpPr>
                <a:stCxn id="16" idx="1"/>
                <a:endCxn id="28" idx="4"/>
              </p:cNvCxnSpPr>
              <p:nvPr/>
            </p:nvCxnSpPr>
            <p:spPr>
              <a:xfrm rot="16200000" flipV="1">
                <a:off x="4215106" y="3709415"/>
                <a:ext cx="4083381" cy="1746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>
                <a:endCxn id="26" idx="4"/>
              </p:cNvCxnSpPr>
              <p:nvPr/>
            </p:nvCxnSpPr>
            <p:spPr>
              <a:xfrm rot="16200000" flipV="1">
                <a:off x="3469822" y="3572086"/>
                <a:ext cx="4356453" cy="19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6200000" flipV="1">
                <a:off x="3990596" y="4257940"/>
                <a:ext cx="2962515" cy="95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16200000" flipV="1">
                <a:off x="3473071" y="3930890"/>
                <a:ext cx="3524535" cy="19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Flowchart: Connector 11"/>
              <p:cNvSpPr/>
              <p:nvPr/>
            </p:nvSpPr>
            <p:spPr>
              <a:xfrm>
                <a:off x="5171845" y="5715382"/>
                <a:ext cx="130162" cy="103196"/>
              </a:xfrm>
              <a:prstGeom prst="flowChartConnector">
                <a:avLst/>
              </a:prstGeom>
              <a:solidFill>
                <a:srgbClr val="FFC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Flowchart: Connector 12"/>
              <p:cNvSpPr/>
              <p:nvPr/>
            </p:nvSpPr>
            <p:spPr>
              <a:xfrm>
                <a:off x="5387724" y="5750310"/>
                <a:ext cx="173021" cy="138124"/>
              </a:xfrm>
              <a:prstGeom prst="flowChartConnector">
                <a:avLst/>
              </a:prstGeom>
              <a:solidFill>
                <a:srgbClr val="FFC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Flowchart: Connector 13"/>
              <p:cNvSpPr/>
              <p:nvPr/>
            </p:nvSpPr>
            <p:spPr>
              <a:xfrm>
                <a:off x="5603603" y="5750310"/>
                <a:ext cx="87304" cy="68269"/>
              </a:xfrm>
              <a:prstGeom prst="flowChartConnector">
                <a:avLst/>
              </a:prstGeom>
              <a:solidFill>
                <a:srgbClr val="FFC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Flowchart: Connector 15"/>
              <p:cNvSpPr/>
              <p:nvPr/>
            </p:nvSpPr>
            <p:spPr>
              <a:xfrm>
                <a:off x="6252827" y="5750310"/>
                <a:ext cx="85717" cy="68269"/>
              </a:xfrm>
              <a:prstGeom prst="flowChartConnector">
                <a:avLst/>
              </a:prstGeom>
              <a:solidFill>
                <a:srgbClr val="FFC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 rot="16200000" flipV="1">
                <a:off x="4367573" y="4242858"/>
                <a:ext cx="3162556" cy="2381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Right Arrow 63"/>
              <p:cNvSpPr/>
              <p:nvPr/>
            </p:nvSpPr>
            <p:spPr>
              <a:xfrm rot="1512067">
                <a:off x="4373411" y="5175589"/>
                <a:ext cx="380963" cy="228619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Right Arrow 64"/>
              <p:cNvSpPr/>
              <p:nvPr/>
            </p:nvSpPr>
            <p:spPr>
              <a:xfrm rot="19728298">
                <a:off x="6736967" y="5188290"/>
                <a:ext cx="380963" cy="228619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4495636" y="4191259"/>
                <a:ext cx="2514354" cy="228619"/>
              </a:xfrm>
              <a:prstGeom prst="ellipse">
                <a:avLst/>
              </a:prstGeom>
              <a:solidFill>
                <a:srgbClr val="00B0F0">
                  <a:alpha val="49000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Right Arrow 68"/>
              <p:cNvSpPr/>
              <p:nvPr/>
            </p:nvSpPr>
            <p:spPr>
              <a:xfrm rot="16200000">
                <a:off x="4858276" y="3676084"/>
                <a:ext cx="768412" cy="122226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Right Arrow 69"/>
              <p:cNvSpPr/>
              <p:nvPr/>
            </p:nvSpPr>
            <p:spPr>
              <a:xfrm rot="16200000">
                <a:off x="5885288" y="3649095"/>
                <a:ext cx="768412" cy="122225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72" name="Straight Arrow Connector 71"/>
              <p:cNvCxnSpPr>
                <a:endCxn id="69" idx="3"/>
              </p:cNvCxnSpPr>
              <p:nvPr/>
            </p:nvCxnSpPr>
            <p:spPr>
              <a:xfrm>
                <a:off x="4571829" y="2971960"/>
                <a:ext cx="669859" cy="38103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49" name="TextBox 73"/>
              <p:cNvSpPr txBox="1">
                <a:spLocks noChangeArrowheads="1"/>
              </p:cNvSpPr>
              <p:nvPr/>
            </p:nvSpPr>
            <p:spPr bwMode="auto">
              <a:xfrm>
                <a:off x="3200400" y="2590800"/>
                <a:ext cx="182880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/>
                  <a:t>Luz que refleja irregularidades superficiales</a:t>
                </a:r>
              </a:p>
            </p:txBody>
          </p:sp>
          <p:cxnSp>
            <p:nvCxnSpPr>
              <p:cNvPr id="76" name="Straight Arrow Connector 75"/>
              <p:cNvCxnSpPr>
                <a:endCxn id="67" idx="1"/>
              </p:cNvCxnSpPr>
              <p:nvPr/>
            </p:nvCxnSpPr>
            <p:spPr>
              <a:xfrm>
                <a:off x="4190866" y="3734022"/>
                <a:ext cx="673034" cy="49057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51" name="TextBox 76"/>
              <p:cNvSpPr txBox="1">
                <a:spLocks noChangeArrowheads="1"/>
              </p:cNvSpPr>
              <p:nvPr/>
            </p:nvSpPr>
            <p:spPr bwMode="auto">
              <a:xfrm>
                <a:off x="3886200" y="3505200"/>
                <a:ext cx="56778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/>
                  <a:t>Lente</a:t>
                </a:r>
              </a:p>
            </p:txBody>
          </p:sp>
          <p:sp>
            <p:nvSpPr>
              <p:cNvPr id="81" name="Can 80"/>
              <p:cNvSpPr/>
              <p:nvPr/>
            </p:nvSpPr>
            <p:spPr>
              <a:xfrm rot="6833968">
                <a:off x="3173311" y="4353286"/>
                <a:ext cx="762062" cy="990503"/>
              </a:xfrm>
              <a:prstGeom prst="can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80" name="Straight Arrow Connector 79"/>
              <p:cNvCxnSpPr>
                <a:stCxn id="9222" idx="0"/>
              </p:cNvCxnSpPr>
              <p:nvPr/>
            </p:nvCxnSpPr>
            <p:spPr>
              <a:xfrm flipH="1" flipV="1">
                <a:off x="3300366" y="4877115"/>
                <a:ext cx="101590" cy="8382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54" name="TextBox 85"/>
              <p:cNvSpPr txBox="1">
                <a:spLocks noChangeArrowheads="1"/>
              </p:cNvSpPr>
              <p:nvPr/>
            </p:nvSpPr>
            <p:spPr bwMode="auto">
              <a:xfrm>
                <a:off x="7391400" y="5791200"/>
                <a:ext cx="949299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Sustrato</a:t>
                </a:r>
              </a:p>
            </p:txBody>
          </p:sp>
          <p:cxnSp>
            <p:nvCxnSpPr>
              <p:cNvPr id="88" name="Straight Arrow Connector 87"/>
              <p:cNvCxnSpPr>
                <a:stCxn id="9254" idx="1"/>
                <a:endCxn id="6" idx="4"/>
              </p:cNvCxnSpPr>
              <p:nvPr/>
            </p:nvCxnSpPr>
            <p:spPr>
              <a:xfrm flipH="1" flipV="1">
                <a:off x="6857605" y="5923362"/>
                <a:ext cx="533348" cy="3651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56" name="TextBox 89"/>
              <p:cNvSpPr txBox="1">
                <a:spLocks noChangeArrowheads="1"/>
              </p:cNvSpPr>
              <p:nvPr/>
            </p:nvSpPr>
            <p:spPr bwMode="auto">
              <a:xfrm>
                <a:off x="7239000" y="1371600"/>
                <a:ext cx="171072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/>
                  <a:t>Campo de visión</a:t>
                </a:r>
              </a:p>
            </p:txBody>
          </p:sp>
          <p:cxnSp>
            <p:nvCxnSpPr>
              <p:cNvPr id="92" name="Straight Arrow Connector 91"/>
              <p:cNvCxnSpPr>
                <a:stCxn id="9256" idx="1"/>
                <a:endCxn id="23" idx="6"/>
              </p:cNvCxnSpPr>
              <p:nvPr/>
            </p:nvCxnSpPr>
            <p:spPr>
              <a:xfrm flipH="1">
                <a:off x="6781412" y="1541508"/>
                <a:ext cx="457155" cy="4778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220" name="TextBox 92"/>
          <p:cNvSpPr txBox="1">
            <a:spLocks noChangeArrowheads="1"/>
          </p:cNvSpPr>
          <p:nvPr/>
        </p:nvSpPr>
        <p:spPr bwMode="auto">
          <a:xfrm>
            <a:off x="457200" y="1371600"/>
            <a:ext cx="2133600" cy="255454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</a:rPr>
              <a:t>Toma</a:t>
            </a:r>
            <a:r>
              <a:rPr lang="en-US" sz="3200" b="1" dirty="0">
                <a:solidFill>
                  <a:schemeClr val="bg1"/>
                </a:solidFill>
              </a:rPr>
              <a:t> de </a:t>
            </a:r>
            <a:r>
              <a:rPr lang="en-US" sz="3200" b="1" dirty="0" err="1">
                <a:solidFill>
                  <a:schemeClr val="bg1"/>
                </a:solidFill>
              </a:rPr>
              <a:t>Imágenes</a:t>
            </a:r>
            <a:r>
              <a:rPr lang="en-US" sz="3200" b="1" dirty="0">
                <a:solidFill>
                  <a:schemeClr val="bg1"/>
                </a:solidFill>
              </a:rPr>
              <a:t> en Campo </a:t>
            </a:r>
            <a:r>
              <a:rPr lang="en-US" sz="3200" b="1" dirty="0" err="1" smtClean="0">
                <a:solidFill>
                  <a:schemeClr val="bg1"/>
                </a:solidFill>
              </a:rPr>
              <a:t>Oscuro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9221" name="Rectangle 38"/>
          <p:cNvSpPr>
            <a:spLocks noChangeArrowheads="1"/>
          </p:cNvSpPr>
          <p:nvPr/>
        </p:nvSpPr>
        <p:spPr bwMode="auto">
          <a:xfrm>
            <a:off x="5387975" y="6281738"/>
            <a:ext cx="365125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>
                <a:cs typeface="Arial" charset="0"/>
              </a:rPr>
              <a:t>Dominio Público: Imagen Generada por  CNEU Staff para uso libre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95300" y="153988"/>
            <a:ext cx="8229600" cy="1143000"/>
          </a:xfrm>
        </p:spPr>
        <p:txBody>
          <a:bodyPr/>
          <a:lstStyle/>
          <a:p>
            <a:r>
              <a:rPr lang="en-US" smtClean="0"/>
              <a:t>Microscopía Óptica</a:t>
            </a:r>
          </a:p>
        </p:txBody>
      </p:sp>
      <p:grpSp>
        <p:nvGrpSpPr>
          <p:cNvPr id="10243" name="Group 44"/>
          <p:cNvGrpSpPr>
            <a:grpSpLocks/>
          </p:cNvGrpSpPr>
          <p:nvPr/>
        </p:nvGrpSpPr>
        <p:grpSpPr bwMode="auto">
          <a:xfrm>
            <a:off x="304800" y="1117600"/>
            <a:ext cx="8458200" cy="5562600"/>
            <a:chOff x="304800" y="1219200"/>
            <a:chExt cx="8458200" cy="5486400"/>
          </a:xfrm>
        </p:grpSpPr>
        <p:sp>
          <p:nvSpPr>
            <p:cNvPr id="11" name="Oval 10"/>
            <p:cNvSpPr/>
            <p:nvPr/>
          </p:nvSpPr>
          <p:spPr>
            <a:xfrm>
              <a:off x="1905000" y="1219200"/>
              <a:ext cx="2209800" cy="2057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16200000" flipV="1">
              <a:off x="1332880" y="3925442"/>
              <a:ext cx="4368452" cy="23813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1602625" y="4525125"/>
              <a:ext cx="3206663" cy="23813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V="1">
              <a:off x="529606" y="3833105"/>
              <a:ext cx="4597052" cy="17463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6200000" flipV="1">
              <a:off x="1110717" y="4566618"/>
              <a:ext cx="3123679" cy="23813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594736" y="4249618"/>
              <a:ext cx="3688915" cy="14288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lowchart: Connector 16"/>
            <p:cNvSpPr/>
            <p:nvPr/>
          </p:nvSpPr>
          <p:spPr>
            <a:xfrm>
              <a:off x="3473450" y="1682663"/>
              <a:ext cx="76200" cy="76722"/>
            </a:xfrm>
            <a:prstGeom prst="flowChartConnector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Flowchart: Connector 17"/>
            <p:cNvSpPr/>
            <p:nvPr/>
          </p:nvSpPr>
          <p:spPr>
            <a:xfrm>
              <a:off x="3155950" y="2863241"/>
              <a:ext cx="76200" cy="76722"/>
            </a:xfrm>
            <a:prstGeom prst="flowChartConnector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Flowchart: Connector 18"/>
            <p:cNvSpPr/>
            <p:nvPr/>
          </p:nvSpPr>
          <p:spPr>
            <a:xfrm>
              <a:off x="2781300" y="1460326"/>
              <a:ext cx="76200" cy="76722"/>
            </a:xfrm>
            <a:prstGeom prst="flowChartConnector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Flowchart: Connector 19"/>
            <p:cNvSpPr/>
            <p:nvPr/>
          </p:nvSpPr>
          <p:spPr>
            <a:xfrm>
              <a:off x="2616200" y="2927437"/>
              <a:ext cx="76200" cy="76721"/>
            </a:xfrm>
            <a:prstGeom prst="flowChartConnector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Flowchart: Connector 20"/>
            <p:cNvSpPr/>
            <p:nvPr/>
          </p:nvSpPr>
          <p:spPr>
            <a:xfrm>
              <a:off x="2406650" y="2337148"/>
              <a:ext cx="76200" cy="75156"/>
            </a:xfrm>
            <a:prstGeom prst="flowChartConnector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256" name="TextBox 22"/>
            <p:cNvSpPr txBox="1">
              <a:spLocks noChangeArrowheads="1"/>
            </p:cNvSpPr>
            <p:nvPr/>
          </p:nvSpPr>
          <p:spPr bwMode="auto">
            <a:xfrm>
              <a:off x="6477000" y="1501819"/>
              <a:ext cx="2286000" cy="1791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b="1" dirty="0" err="1"/>
                <a:t>Toma</a:t>
              </a:r>
              <a:r>
                <a:rPr lang="en-US" sz="2800" b="1" dirty="0"/>
                <a:t> de </a:t>
              </a:r>
              <a:r>
                <a:rPr lang="en-US" sz="2800" b="1" dirty="0" err="1"/>
                <a:t>imágenes</a:t>
              </a:r>
              <a:r>
                <a:rPr lang="en-US" sz="2800" b="1" dirty="0"/>
                <a:t> en campo </a:t>
              </a:r>
              <a:r>
                <a:rPr lang="en-US" sz="2800" b="1" dirty="0" err="1" smtClean="0"/>
                <a:t>brillante</a:t>
              </a:r>
              <a:r>
                <a:rPr lang="en-US" sz="2800" b="1" dirty="0" smtClean="0"/>
                <a:t>.</a:t>
              </a:r>
              <a:endParaRPr lang="en-US" sz="2800" b="1" dirty="0"/>
            </a:p>
          </p:txBody>
        </p:sp>
        <p:sp>
          <p:nvSpPr>
            <p:cNvPr id="28" name="Diagonal Stripe 27"/>
            <p:cNvSpPr/>
            <p:nvPr/>
          </p:nvSpPr>
          <p:spPr>
            <a:xfrm rot="9414704" flipV="1">
              <a:off x="2146300" y="3523989"/>
              <a:ext cx="3175000" cy="1105422"/>
            </a:xfrm>
            <a:prstGeom prst="diagStripe">
              <a:avLst>
                <a:gd name="adj" fmla="val 38975"/>
              </a:avLst>
            </a:prstGeom>
            <a:solidFill>
              <a:srgbClr val="FFC000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Can 25"/>
            <p:cNvSpPr/>
            <p:nvPr/>
          </p:nvSpPr>
          <p:spPr>
            <a:xfrm rot="16200000">
              <a:off x="5143238" y="3162562"/>
              <a:ext cx="762522" cy="990600"/>
            </a:xfrm>
            <a:prstGeom prst="ca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" name="Parallelogram 29"/>
            <p:cNvSpPr/>
            <p:nvPr/>
          </p:nvSpPr>
          <p:spPr>
            <a:xfrm rot="20443506">
              <a:off x="1779588" y="3838706"/>
              <a:ext cx="2649537" cy="2533389"/>
            </a:xfrm>
            <a:prstGeom prst="parallelogram">
              <a:avLst>
                <a:gd name="adj" fmla="val 36773"/>
              </a:avLst>
            </a:prstGeom>
            <a:solidFill>
              <a:srgbClr val="FFC000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2" name="Can 21"/>
            <p:cNvSpPr/>
            <p:nvPr/>
          </p:nvSpPr>
          <p:spPr>
            <a:xfrm rot="20218685">
              <a:off x="1844675" y="3594448"/>
              <a:ext cx="2441575" cy="189456"/>
            </a:xfrm>
            <a:prstGeom prst="can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10261" name="Group 3"/>
            <p:cNvGrpSpPr>
              <a:grpSpLocks/>
            </p:cNvGrpSpPr>
            <p:nvPr/>
          </p:nvGrpSpPr>
          <p:grpSpPr bwMode="auto">
            <a:xfrm>
              <a:off x="1905000" y="6096000"/>
              <a:ext cx="2085975" cy="304800"/>
              <a:chOff x="685800" y="5181600"/>
              <a:chExt cx="3505200" cy="838200"/>
            </a:xfrm>
          </p:grpSpPr>
          <p:sp>
            <p:nvSpPr>
              <p:cNvPr id="5" name="Can 4"/>
              <p:cNvSpPr/>
              <p:nvPr/>
            </p:nvSpPr>
            <p:spPr>
              <a:xfrm>
                <a:off x="685800" y="5257800"/>
                <a:ext cx="3505200" cy="762000"/>
              </a:xfrm>
              <a:prstGeom prst="can">
                <a:avLst>
                  <a:gd name="adj" fmla="val 50000"/>
                </a:avLst>
              </a:prstGeom>
              <a:scene3d>
                <a:camera prst="orthographicFront">
                  <a:rot lat="21299999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" name="Flowchart: Connector 5"/>
              <p:cNvSpPr/>
              <p:nvPr/>
            </p:nvSpPr>
            <p:spPr>
              <a:xfrm>
                <a:off x="1448728" y="5183038"/>
                <a:ext cx="226745" cy="228207"/>
              </a:xfrm>
              <a:prstGeom prst="flowChartConnector">
                <a:avLst/>
              </a:prstGeom>
              <a:solidFill>
                <a:srgbClr val="FFC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" name="Flowchart: Connector 6"/>
              <p:cNvSpPr/>
              <p:nvPr/>
            </p:nvSpPr>
            <p:spPr>
              <a:xfrm>
                <a:off x="1827524" y="5256235"/>
                <a:ext cx="306773" cy="305715"/>
              </a:xfrm>
              <a:prstGeom prst="flowChartConnector">
                <a:avLst/>
              </a:prstGeom>
              <a:solidFill>
                <a:srgbClr val="FFC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Flowchart: Connector 7"/>
              <p:cNvSpPr/>
              <p:nvPr/>
            </p:nvSpPr>
            <p:spPr>
              <a:xfrm>
                <a:off x="2208989" y="5256235"/>
                <a:ext cx="152051" cy="155010"/>
              </a:xfrm>
              <a:prstGeom prst="flowChartConnector">
                <a:avLst/>
              </a:prstGeom>
              <a:solidFill>
                <a:srgbClr val="FFC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Flowchart: Connector 8"/>
              <p:cNvSpPr/>
              <p:nvPr/>
            </p:nvSpPr>
            <p:spPr>
              <a:xfrm>
                <a:off x="2742505" y="5333740"/>
                <a:ext cx="229412" cy="228210"/>
              </a:xfrm>
              <a:prstGeom prst="flowChartConnector">
                <a:avLst/>
              </a:prstGeom>
              <a:solidFill>
                <a:srgbClr val="FFC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Flowchart: Connector 9"/>
              <p:cNvSpPr/>
              <p:nvPr/>
            </p:nvSpPr>
            <p:spPr>
              <a:xfrm>
                <a:off x="3353380" y="5256235"/>
                <a:ext cx="152053" cy="155010"/>
              </a:xfrm>
              <a:prstGeom prst="flowChartConnector">
                <a:avLst/>
              </a:prstGeom>
              <a:solidFill>
                <a:srgbClr val="FFC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1866900" y="6426896"/>
              <a:ext cx="2133600" cy="2787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263" name="TextBox 41"/>
            <p:cNvSpPr txBox="1">
              <a:spLocks noChangeArrowheads="1"/>
            </p:cNvSpPr>
            <p:nvPr/>
          </p:nvSpPr>
          <p:spPr bwMode="auto">
            <a:xfrm>
              <a:off x="304800" y="1295400"/>
              <a:ext cx="1710725" cy="33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Campo de visión</a:t>
              </a:r>
            </a:p>
          </p:txBody>
        </p:sp>
        <p:cxnSp>
          <p:nvCxnSpPr>
            <p:cNvPr id="44" name="Straight Arrow Connector 43"/>
            <p:cNvCxnSpPr>
              <a:stCxn id="10263" idx="3"/>
              <a:endCxn id="11" idx="1"/>
            </p:cNvCxnSpPr>
            <p:nvPr/>
          </p:nvCxnSpPr>
          <p:spPr>
            <a:xfrm>
              <a:off x="2016125" y="1461892"/>
              <a:ext cx="212725" cy="57932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65" name="TextBox 45"/>
            <p:cNvSpPr txBox="1">
              <a:spLocks noChangeArrowheads="1"/>
            </p:cNvSpPr>
            <p:nvPr/>
          </p:nvSpPr>
          <p:spPr bwMode="auto">
            <a:xfrm>
              <a:off x="4495800" y="6096000"/>
              <a:ext cx="949299" cy="33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Sustrato</a:t>
              </a:r>
            </a:p>
          </p:txBody>
        </p:sp>
        <p:cxnSp>
          <p:nvCxnSpPr>
            <p:cNvPr id="48" name="Straight Arrow Connector 47"/>
            <p:cNvCxnSpPr>
              <a:stCxn id="10265" idx="1"/>
              <a:endCxn id="5" idx="4"/>
            </p:cNvCxnSpPr>
            <p:nvPr/>
          </p:nvCxnSpPr>
          <p:spPr>
            <a:xfrm flipH="1" flipV="1">
              <a:off x="3990975" y="6262492"/>
              <a:ext cx="504825" cy="0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67" name="TextBox 50"/>
            <p:cNvSpPr txBox="1">
              <a:spLocks noChangeArrowheads="1"/>
            </p:cNvSpPr>
            <p:nvPr/>
          </p:nvSpPr>
          <p:spPr bwMode="auto">
            <a:xfrm>
              <a:off x="6400800" y="3505200"/>
              <a:ext cx="1165704" cy="273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Fuente de Luz</a:t>
              </a:r>
            </a:p>
          </p:txBody>
        </p:sp>
        <p:cxnSp>
          <p:nvCxnSpPr>
            <p:cNvPr id="53" name="Straight Arrow Connector 52"/>
            <p:cNvCxnSpPr>
              <a:stCxn id="10267" idx="1"/>
            </p:cNvCxnSpPr>
            <p:nvPr/>
          </p:nvCxnSpPr>
          <p:spPr>
            <a:xfrm flipH="1">
              <a:off x="5715000" y="3641421"/>
              <a:ext cx="685800" cy="92379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ight Arrow 53"/>
            <p:cNvSpPr/>
            <p:nvPr/>
          </p:nvSpPr>
          <p:spPr>
            <a:xfrm rot="16200000">
              <a:off x="3116839" y="2826392"/>
              <a:ext cx="768785" cy="122237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5" name="Right Arrow 54"/>
            <p:cNvSpPr/>
            <p:nvPr/>
          </p:nvSpPr>
          <p:spPr>
            <a:xfrm rot="10489917">
              <a:off x="4292600" y="3553739"/>
              <a:ext cx="381000" cy="228600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6" name="Right Arrow 55"/>
            <p:cNvSpPr/>
            <p:nvPr/>
          </p:nvSpPr>
          <p:spPr>
            <a:xfrm rot="5400000">
              <a:off x="2829186" y="4055563"/>
              <a:ext cx="380478" cy="228600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7" name="Right Arrow 56"/>
            <p:cNvSpPr/>
            <p:nvPr/>
          </p:nvSpPr>
          <p:spPr>
            <a:xfrm rot="16200000">
              <a:off x="3142240" y="5477212"/>
              <a:ext cx="768784" cy="122237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59" name="Straight Arrow Connector 58"/>
            <p:cNvCxnSpPr>
              <a:stCxn id="10274" idx="1"/>
              <a:endCxn id="54" idx="2"/>
            </p:cNvCxnSpPr>
            <p:nvPr/>
          </p:nvCxnSpPr>
          <p:spPr>
            <a:xfrm flipH="1" flipV="1">
              <a:off x="3562350" y="2563399"/>
              <a:ext cx="720585" cy="16060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74" name="TextBox 59"/>
            <p:cNvSpPr txBox="1">
              <a:spLocks noChangeArrowheads="1"/>
            </p:cNvSpPr>
            <p:nvPr/>
          </p:nvSpPr>
          <p:spPr bwMode="auto">
            <a:xfrm>
              <a:off x="4282935" y="2291076"/>
              <a:ext cx="1828800" cy="576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/>
                <a:t>Luz </a:t>
              </a:r>
              <a:r>
                <a:rPr lang="en-US" dirty="0" err="1"/>
                <a:t>reflejada</a:t>
              </a:r>
              <a:r>
                <a:rPr lang="en-US" dirty="0"/>
                <a:t> del </a:t>
              </a:r>
              <a:r>
                <a:rPr lang="en-US" dirty="0" err="1" smtClean="0"/>
                <a:t>substrato</a:t>
              </a:r>
              <a:r>
                <a:rPr lang="en-US" dirty="0" smtClean="0"/>
                <a:t>.</a:t>
              </a:r>
              <a:endParaRPr lang="en-US" dirty="0"/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1752600" y="3276600"/>
              <a:ext cx="685800" cy="1566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76" name="TextBox 63"/>
            <p:cNvSpPr txBox="1">
              <a:spLocks noChangeArrowheads="1"/>
            </p:cNvSpPr>
            <p:nvPr/>
          </p:nvSpPr>
          <p:spPr bwMode="auto">
            <a:xfrm>
              <a:off x="304800" y="2971800"/>
              <a:ext cx="1828800" cy="819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dirty="0" err="1"/>
                <a:t>Distorsión</a:t>
              </a:r>
              <a:r>
                <a:rPr lang="en-US" sz="1200" dirty="0"/>
                <a:t> </a:t>
              </a:r>
              <a:r>
                <a:rPr lang="en-US" sz="1200" dirty="0" err="1"/>
                <a:t>prominente</a:t>
              </a:r>
              <a:r>
                <a:rPr lang="en-US" sz="1200" dirty="0"/>
                <a:t> de la </a:t>
              </a:r>
              <a:r>
                <a:rPr lang="en-US" sz="1200" dirty="0" err="1"/>
                <a:t>fuente</a:t>
              </a:r>
              <a:r>
                <a:rPr lang="en-US" sz="1200" dirty="0"/>
                <a:t> de </a:t>
              </a:r>
              <a:r>
                <a:rPr lang="en-US" sz="1200" dirty="0" err="1"/>
                <a:t>luz</a:t>
              </a:r>
              <a:r>
                <a:rPr lang="en-US" sz="1200" dirty="0"/>
                <a:t> </a:t>
              </a:r>
              <a:r>
                <a:rPr lang="en-US" sz="1200" dirty="0" err="1"/>
                <a:t>debida</a:t>
              </a:r>
              <a:r>
                <a:rPr lang="en-US" sz="1200" dirty="0"/>
                <a:t> a </a:t>
              </a:r>
              <a:r>
                <a:rPr lang="en-US" sz="1200" dirty="0" err="1"/>
                <a:t>irregularidades</a:t>
              </a:r>
              <a:r>
                <a:rPr lang="en-US" sz="1200" dirty="0"/>
                <a:t> en la </a:t>
              </a:r>
              <a:r>
                <a:rPr lang="en-US" sz="1200" dirty="0" err="1" smtClean="0"/>
                <a:t>superficie</a:t>
              </a:r>
              <a:r>
                <a:rPr lang="en-US" sz="1200" dirty="0" smtClean="0"/>
                <a:t>.</a:t>
              </a:r>
              <a:endParaRPr lang="en-US" sz="1200" dirty="0"/>
            </a:p>
          </p:txBody>
        </p:sp>
        <p:sp>
          <p:nvSpPr>
            <p:cNvPr id="65" name="Oval 64"/>
            <p:cNvSpPr/>
            <p:nvPr/>
          </p:nvSpPr>
          <p:spPr>
            <a:xfrm>
              <a:off x="1905000" y="4648200"/>
              <a:ext cx="2514600" cy="228600"/>
            </a:xfrm>
            <a:prstGeom prst="ellipse">
              <a:avLst/>
            </a:prstGeom>
            <a:solidFill>
              <a:srgbClr val="00B0F0">
                <a:alpha val="49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278" name="TextBox 65"/>
            <p:cNvSpPr txBox="1">
              <a:spLocks noChangeArrowheads="1"/>
            </p:cNvSpPr>
            <p:nvPr/>
          </p:nvSpPr>
          <p:spPr bwMode="auto">
            <a:xfrm>
              <a:off x="4800600" y="4572000"/>
              <a:ext cx="697627" cy="33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Lente</a:t>
              </a:r>
            </a:p>
          </p:txBody>
        </p:sp>
        <p:cxnSp>
          <p:nvCxnSpPr>
            <p:cNvPr id="68" name="Straight Arrow Connector 67"/>
            <p:cNvCxnSpPr>
              <a:stCxn id="10278" idx="1"/>
              <a:endCxn id="65" idx="6"/>
            </p:cNvCxnSpPr>
            <p:nvPr/>
          </p:nvCxnSpPr>
          <p:spPr>
            <a:xfrm flipH="1">
              <a:off x="4419600" y="4739014"/>
              <a:ext cx="381000" cy="23487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44" name="Rectangle 45"/>
          <p:cNvSpPr>
            <a:spLocks noChangeArrowheads="1"/>
          </p:cNvSpPr>
          <p:nvPr/>
        </p:nvSpPr>
        <p:spPr bwMode="auto">
          <a:xfrm>
            <a:off x="5413375" y="5849938"/>
            <a:ext cx="373062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>
                <a:cs typeface="Arial" charset="0"/>
              </a:rPr>
              <a:t>Dominio Público: Imagen Generada por  CNEU Staff para uso libre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mtppt">
  <a:themeElements>
    <a:clrScheme name="nmtpp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mt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mt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mt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mt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mt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mt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mt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mt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mt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mt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mt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mt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mt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nmtppt</Template>
  <TotalTime>12532</TotalTime>
  <Words>2234</Words>
  <Application>Microsoft Office PowerPoint</Application>
  <PresentationFormat>On-screen Show (4:3)</PresentationFormat>
  <Paragraphs>371</Paragraphs>
  <Slides>42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nmtppt</vt:lpstr>
      <vt:lpstr>PowerPoint Presentation</vt:lpstr>
      <vt:lpstr>PowerPoint Presentation</vt:lpstr>
      <vt:lpstr>Contenido</vt:lpstr>
      <vt:lpstr>Herramientas Básicas de Caracterización</vt:lpstr>
      <vt:lpstr>Herramientas Básicas de Caracterización</vt:lpstr>
      <vt:lpstr>Contenido</vt:lpstr>
      <vt:lpstr>Microscopía Óptica</vt:lpstr>
      <vt:lpstr>Microscopía Óptica</vt:lpstr>
      <vt:lpstr>Microscopía Óptica</vt:lpstr>
      <vt:lpstr>Microscopía Óptica</vt:lpstr>
      <vt:lpstr>Microscopía Óptica</vt:lpstr>
      <vt:lpstr>Microscopía Óptica</vt:lpstr>
      <vt:lpstr>Contenido</vt:lpstr>
      <vt:lpstr>Perfilometría</vt:lpstr>
      <vt:lpstr>Veeco Dektak 6</vt:lpstr>
      <vt:lpstr>Contenido</vt:lpstr>
      <vt:lpstr>Elipsometría</vt:lpstr>
      <vt:lpstr>Elipsometría</vt:lpstr>
      <vt:lpstr>Elipsometría</vt:lpstr>
      <vt:lpstr>Elipsometría</vt:lpstr>
      <vt:lpstr>Elipsometría</vt:lpstr>
      <vt:lpstr>Contenido</vt:lpstr>
      <vt:lpstr>Espectrofotometría</vt:lpstr>
      <vt:lpstr>Espectrofotometría</vt:lpstr>
      <vt:lpstr>Gráficas de Espectrofotometría</vt:lpstr>
      <vt:lpstr>Contenido</vt:lpstr>
      <vt:lpstr>Microscopio de Barrido Electrónico (SEM)</vt:lpstr>
      <vt:lpstr>Microscopio de Barrido Electrónico (SEM)</vt:lpstr>
      <vt:lpstr>Emisión</vt:lpstr>
      <vt:lpstr>SEM</vt:lpstr>
      <vt:lpstr>Ejemplo de SEM</vt:lpstr>
      <vt:lpstr>Contenido</vt:lpstr>
      <vt:lpstr>Microscopio de Fuerza Atómica (AFM)</vt:lpstr>
      <vt:lpstr>Microscopio de Fuerza Atómica (AFM)</vt:lpstr>
      <vt:lpstr>Configuración Básica de un AFM</vt:lpstr>
      <vt:lpstr>Posicionando la muestra</vt:lpstr>
      <vt:lpstr>Posicionando la muestra</vt:lpstr>
      <vt:lpstr>Modo de Operación de un AFM</vt:lpstr>
      <vt:lpstr>Modo de contacto</vt:lpstr>
      <vt:lpstr>Modo sin contacto</vt:lpstr>
      <vt:lpstr>Modo de repiqueteo</vt:lpstr>
      <vt:lpstr>Veeco DI CP-II AFM System</vt:lpstr>
    </vt:vector>
  </TitlesOfParts>
  <Company>NMT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Nanofabrication Manufacturing Technology</dc:title>
  <dc:creator>Lauren Hunter</dc:creator>
  <cp:lastModifiedBy>Janet Pinhorn</cp:lastModifiedBy>
  <cp:revision>351</cp:revision>
  <dcterms:created xsi:type="dcterms:W3CDTF">2002-09-18T18:37:03Z</dcterms:created>
  <dcterms:modified xsi:type="dcterms:W3CDTF">2014-10-22T16:06:19Z</dcterms:modified>
</cp:coreProperties>
</file>